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9"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336" y="1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91425" rIns="91425" bIns="91425" anchor="b" anchorCtr="0"/>
          <a:lstStyle>
            <a:lvl1pPr marL="0" marR="0" indent="0" algn="r"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Tree>
    <p:extLst>
      <p:ext uri="{BB962C8B-B14F-4D97-AF65-F5344CB8AC3E}">
        <p14:creationId xmlns:p14="http://schemas.microsoft.com/office/powerpoint/2010/main" val="130943137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9" name="Shape 1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33" name="Shape 2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98" name="Shape 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49" name="Shape 2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65" name="Shape 2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73" name="Shape 2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81" name="Shape 28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a:p>
        </p:txBody>
      </p:sp>
      <p:sp>
        <p:nvSpPr>
          <p:cNvPr id="282" name="Shape 2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s-MX"/>
              <a:t>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89" name="Shape 2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97" name="Shape 2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04" name="Shape 3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12" name="Shape 3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30" name="Shape 3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38" name="Shape 3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53" name="Shape 3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68" name="Shape 3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75" name="Shape 3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84" name="Shape 3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92" name="Shape 3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02" name="Shape 4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50" name="Shape 4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60" name="Shape 4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70" name="Shape 4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80" name="Shape 4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89" name="Shape 4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97" name="Shape 4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07" name="Shape 5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18" name="Shape 5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27" name="Shape 5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6" name="Shape 16"/>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Calibri"/>
              <a:buNone/>
              <a:defRPr/>
            </a:lvl1pPr>
            <a:lvl2pPr marL="457200" marR="0" indent="0" algn="ctr" rtl="0">
              <a:spcBef>
                <a:spcPts val="560"/>
              </a:spcBef>
              <a:buClr>
                <a:srgbClr val="888888"/>
              </a:buClr>
              <a:buFont typeface="Calibri"/>
              <a:buNone/>
              <a:defRPr/>
            </a:lvl2pPr>
            <a:lvl3pPr marL="914400" marR="0" indent="0" algn="ctr" rtl="0">
              <a:spcBef>
                <a:spcPts val="480"/>
              </a:spcBef>
              <a:buClr>
                <a:srgbClr val="888888"/>
              </a:buClr>
              <a:buFont typeface="Calibri"/>
              <a:buNone/>
              <a:defRPr/>
            </a:lvl3pPr>
            <a:lvl4pPr marL="1371600" marR="0" indent="0" algn="ctr" rtl="0">
              <a:spcBef>
                <a:spcPts val="400"/>
              </a:spcBef>
              <a:buClr>
                <a:srgbClr val="888888"/>
              </a:buClr>
              <a:buFont typeface="Calibri"/>
              <a:buNone/>
              <a:defRPr/>
            </a:lvl4pPr>
            <a:lvl5pPr marL="1828800" marR="0" indent="0" algn="ctr" rtl="0">
              <a:spcBef>
                <a:spcPts val="400"/>
              </a:spcBef>
              <a:buClr>
                <a:srgbClr val="888888"/>
              </a:buClr>
              <a:buFont typeface="Calibri"/>
              <a:buNone/>
              <a:defRPr/>
            </a:lvl5pPr>
            <a:lvl6pPr marL="2286000" marR="0" indent="0" algn="ctr" rtl="0">
              <a:spcBef>
                <a:spcPts val="400"/>
              </a:spcBef>
              <a:buClr>
                <a:srgbClr val="888888"/>
              </a:buClr>
              <a:buFont typeface="Calibri"/>
              <a:buNone/>
              <a:defRPr/>
            </a:lvl6pPr>
            <a:lvl7pPr marL="2743200" marR="0" indent="0" algn="ctr" rtl="0">
              <a:spcBef>
                <a:spcPts val="400"/>
              </a:spcBef>
              <a:buClr>
                <a:srgbClr val="888888"/>
              </a:buClr>
              <a:buFont typeface="Calibri"/>
              <a:buNone/>
              <a:defRPr/>
            </a:lvl7pPr>
            <a:lvl8pPr marL="3200400" marR="0" indent="0" algn="ctr" rtl="0">
              <a:spcBef>
                <a:spcPts val="400"/>
              </a:spcBef>
              <a:buClr>
                <a:srgbClr val="888888"/>
              </a:buClr>
              <a:buFont typeface="Calibri"/>
              <a:buNone/>
              <a:defRPr/>
            </a:lvl8pPr>
            <a:lvl9pPr marL="3657600" marR="0" indent="0" algn="ctr" rtl="0">
              <a:spcBef>
                <a:spcPts val="400"/>
              </a:spcBef>
              <a:buClr>
                <a:srgbClr val="888888"/>
              </a:buClr>
              <a:buFont typeface="Calibri"/>
              <a:buNone/>
              <a:defRPr/>
            </a:lvl9pPr>
          </a:lstStyle>
          <a:p>
            <a:endParaRPr/>
          </a:p>
        </p:txBody>
      </p:sp>
      <p:sp>
        <p:nvSpPr>
          <p:cNvPr id="17" name="Shape 1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 name="Shape 19"/>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ítulo y texto vertical">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Calibri"/>
              <a:buChar char="•"/>
              <a:defRPr/>
            </a:lvl1pPr>
            <a:lvl2pPr marL="742950" indent="-107950" algn="l" rtl="0">
              <a:spcBef>
                <a:spcPts val="560"/>
              </a:spcBef>
              <a:buClr>
                <a:schemeClr val="dk1"/>
              </a:buClr>
              <a:buFont typeface="Calibri"/>
              <a:buChar char="–"/>
              <a:defRPr/>
            </a:lvl2pPr>
            <a:lvl3pPr marL="1143000" indent="-76200" algn="l" rtl="0">
              <a:spcBef>
                <a:spcPts val="480"/>
              </a:spcBef>
              <a:buClr>
                <a:schemeClr val="dk1"/>
              </a:buClr>
              <a:buFont typeface="Calibri"/>
              <a:buChar char="•"/>
              <a:defRPr/>
            </a:lvl3pPr>
            <a:lvl4pPr marL="1600200" indent="-101600" algn="l" rtl="0">
              <a:spcBef>
                <a:spcPts val="400"/>
              </a:spcBef>
              <a:buClr>
                <a:schemeClr val="dk1"/>
              </a:buClr>
              <a:buFont typeface="Calibri"/>
              <a:buChar char="–"/>
              <a:defRPr/>
            </a:lvl4pPr>
            <a:lvl5pPr marL="2057400" indent="-101600" algn="l" rtl="0">
              <a:spcBef>
                <a:spcPts val="400"/>
              </a:spcBef>
              <a:buClr>
                <a:schemeClr val="dk1"/>
              </a:buClr>
              <a:buFont typeface="Calibri"/>
              <a:buChar char="»"/>
              <a:defRPr/>
            </a:lvl5pPr>
            <a:lvl6pPr marL="2514600" indent="-101600" algn="l" rtl="0">
              <a:spcBef>
                <a:spcPts val="400"/>
              </a:spcBef>
              <a:buClr>
                <a:schemeClr val="dk1"/>
              </a:buClr>
              <a:buFont typeface="Calibri"/>
              <a:buChar char="•"/>
              <a:defRPr/>
            </a:lvl6pPr>
            <a:lvl7pPr marL="2971800" indent="-101600" algn="l" rtl="0">
              <a:spcBef>
                <a:spcPts val="400"/>
              </a:spcBef>
              <a:buClr>
                <a:schemeClr val="dk1"/>
              </a:buClr>
              <a:buFont typeface="Calibri"/>
              <a:buChar char="•"/>
              <a:defRPr/>
            </a:lvl7pPr>
            <a:lvl8pPr marL="3429000" indent="-101600" algn="l" rtl="0">
              <a:spcBef>
                <a:spcPts val="400"/>
              </a:spcBef>
              <a:buClr>
                <a:schemeClr val="dk1"/>
              </a:buClr>
              <a:buFont typeface="Calibri"/>
              <a:buChar char="•"/>
              <a:defRPr/>
            </a:lvl8pPr>
            <a:lvl9pPr marL="3886200" indent="-101600" algn="l" rtl="0">
              <a:spcBef>
                <a:spcPts val="400"/>
              </a:spcBef>
              <a:buClr>
                <a:schemeClr val="dk1"/>
              </a:buClr>
              <a:buFont typeface="Calibri"/>
              <a:buChar char="•"/>
              <a:defRPr/>
            </a:lvl9pPr>
          </a:lstStyle>
          <a:p>
            <a:endParaRPr/>
          </a:p>
        </p:txBody>
      </p:sp>
      <p:sp>
        <p:nvSpPr>
          <p:cNvPr id="74" name="Shape 7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5" name="Shape 7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6" name="Shape 76"/>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Título vertical y texto">
    <p:spTree>
      <p:nvGrpSpPr>
        <p:cNvPr id="1" name="Shape 77"/>
        <p:cNvGrpSpPr/>
        <p:nvPr/>
      </p:nvGrpSpPr>
      <p:grpSpPr>
        <a:xfrm>
          <a:off x="0" y="0"/>
          <a:ext cx="0" cy="0"/>
          <a:chOff x="0" y="0"/>
          <a:chExt cx="0" cy="0"/>
        </a:xfrm>
      </p:grpSpPr>
      <p:sp>
        <p:nvSpPr>
          <p:cNvPr id="78" name="Shape 78"/>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9" name="Shape 79"/>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Calibri"/>
              <a:buChar char="•"/>
              <a:defRPr/>
            </a:lvl1pPr>
            <a:lvl2pPr marL="742950" indent="-107950" algn="l" rtl="0">
              <a:spcBef>
                <a:spcPts val="560"/>
              </a:spcBef>
              <a:buClr>
                <a:schemeClr val="dk1"/>
              </a:buClr>
              <a:buFont typeface="Calibri"/>
              <a:buChar char="–"/>
              <a:defRPr/>
            </a:lvl2pPr>
            <a:lvl3pPr marL="1143000" indent="-76200" algn="l" rtl="0">
              <a:spcBef>
                <a:spcPts val="480"/>
              </a:spcBef>
              <a:buClr>
                <a:schemeClr val="dk1"/>
              </a:buClr>
              <a:buFont typeface="Calibri"/>
              <a:buChar char="•"/>
              <a:defRPr/>
            </a:lvl3pPr>
            <a:lvl4pPr marL="1600200" indent="-101600" algn="l" rtl="0">
              <a:spcBef>
                <a:spcPts val="400"/>
              </a:spcBef>
              <a:buClr>
                <a:schemeClr val="dk1"/>
              </a:buClr>
              <a:buFont typeface="Calibri"/>
              <a:buChar char="–"/>
              <a:defRPr/>
            </a:lvl4pPr>
            <a:lvl5pPr marL="2057400" indent="-101600" algn="l" rtl="0">
              <a:spcBef>
                <a:spcPts val="400"/>
              </a:spcBef>
              <a:buClr>
                <a:schemeClr val="dk1"/>
              </a:buClr>
              <a:buFont typeface="Calibri"/>
              <a:buChar char="»"/>
              <a:defRPr/>
            </a:lvl5pPr>
            <a:lvl6pPr marL="2514600" indent="-101600" algn="l" rtl="0">
              <a:spcBef>
                <a:spcPts val="400"/>
              </a:spcBef>
              <a:buClr>
                <a:schemeClr val="dk1"/>
              </a:buClr>
              <a:buFont typeface="Calibri"/>
              <a:buChar char="•"/>
              <a:defRPr/>
            </a:lvl6pPr>
            <a:lvl7pPr marL="2971800" indent="-101600" algn="l" rtl="0">
              <a:spcBef>
                <a:spcPts val="400"/>
              </a:spcBef>
              <a:buClr>
                <a:schemeClr val="dk1"/>
              </a:buClr>
              <a:buFont typeface="Calibri"/>
              <a:buChar char="•"/>
              <a:defRPr/>
            </a:lvl7pPr>
            <a:lvl8pPr marL="3429000" indent="-101600" algn="l" rtl="0">
              <a:spcBef>
                <a:spcPts val="400"/>
              </a:spcBef>
              <a:buClr>
                <a:schemeClr val="dk1"/>
              </a:buClr>
              <a:buFont typeface="Calibri"/>
              <a:buChar char="•"/>
              <a:defRPr/>
            </a:lvl8pPr>
            <a:lvl9pPr marL="3886200" indent="-101600" algn="l" rtl="0">
              <a:spcBef>
                <a:spcPts val="400"/>
              </a:spcBef>
              <a:buClr>
                <a:schemeClr val="dk1"/>
              </a:buClr>
              <a:buFont typeface="Calibri"/>
              <a:buChar char="•"/>
              <a:defRPr/>
            </a:lvl9pPr>
          </a:lstStyle>
          <a:p>
            <a:endParaRPr/>
          </a:p>
        </p:txBody>
      </p:sp>
      <p:sp>
        <p:nvSpPr>
          <p:cNvPr id="80" name="Shape 8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1" name="Shape 8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2" name="Shape 82"/>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Calibri"/>
              <a:buChar char="•"/>
              <a:defRPr/>
            </a:lvl1pPr>
            <a:lvl2pPr marL="742950" indent="-107950" algn="l" rtl="0">
              <a:spcBef>
                <a:spcPts val="560"/>
              </a:spcBef>
              <a:buClr>
                <a:schemeClr val="dk1"/>
              </a:buClr>
              <a:buFont typeface="Calibri"/>
              <a:buChar char="–"/>
              <a:defRPr/>
            </a:lvl2pPr>
            <a:lvl3pPr marL="1143000" indent="-76200" algn="l" rtl="0">
              <a:spcBef>
                <a:spcPts val="480"/>
              </a:spcBef>
              <a:buClr>
                <a:schemeClr val="dk1"/>
              </a:buClr>
              <a:buFont typeface="Calibri"/>
              <a:buChar char="•"/>
              <a:defRPr/>
            </a:lvl3pPr>
            <a:lvl4pPr marL="1600200" indent="-101600" algn="l" rtl="0">
              <a:spcBef>
                <a:spcPts val="400"/>
              </a:spcBef>
              <a:buClr>
                <a:schemeClr val="dk1"/>
              </a:buClr>
              <a:buFont typeface="Calibri"/>
              <a:buChar char="–"/>
              <a:defRPr/>
            </a:lvl4pPr>
            <a:lvl5pPr marL="2057400" indent="-101600" algn="l" rtl="0">
              <a:spcBef>
                <a:spcPts val="400"/>
              </a:spcBef>
              <a:buClr>
                <a:schemeClr val="dk1"/>
              </a:buClr>
              <a:buFont typeface="Calibri"/>
              <a:buChar char="»"/>
              <a:defRPr/>
            </a:lvl5pPr>
            <a:lvl6pPr marL="2514600" indent="-101600" algn="l" rtl="0">
              <a:spcBef>
                <a:spcPts val="400"/>
              </a:spcBef>
              <a:buClr>
                <a:schemeClr val="dk1"/>
              </a:buClr>
              <a:buFont typeface="Calibri"/>
              <a:buChar char="•"/>
              <a:defRPr/>
            </a:lvl6pPr>
            <a:lvl7pPr marL="2971800" indent="-101600" algn="l" rtl="0">
              <a:spcBef>
                <a:spcPts val="400"/>
              </a:spcBef>
              <a:buClr>
                <a:schemeClr val="dk1"/>
              </a:buClr>
              <a:buFont typeface="Calibri"/>
              <a:buChar char="•"/>
              <a:defRPr/>
            </a:lvl7pPr>
            <a:lvl8pPr marL="3429000" indent="-101600" algn="l" rtl="0">
              <a:spcBef>
                <a:spcPts val="400"/>
              </a:spcBef>
              <a:buClr>
                <a:schemeClr val="dk1"/>
              </a:buClr>
              <a:buFont typeface="Calibri"/>
              <a:buChar char="•"/>
              <a:defRPr/>
            </a:lvl8pPr>
            <a:lvl9pPr marL="3886200" indent="-101600" algn="l" rtl="0">
              <a:spcBef>
                <a:spcPts val="400"/>
              </a:spcBef>
              <a:buClr>
                <a:schemeClr val="dk1"/>
              </a:buClr>
              <a:buFont typeface="Calibri"/>
              <a:buChar char="•"/>
              <a:defRPr/>
            </a:lvl9pPr>
          </a:lstStyle>
          <a:p>
            <a:endParaRPr/>
          </a:p>
        </p:txBody>
      </p:sp>
      <p:sp>
        <p:nvSpPr>
          <p:cNvPr id="23" name="Shape 2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4" name="Shape 2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5" name="Shape 25"/>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8" name="Shape 28"/>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indent="0" rtl="0">
              <a:spcBef>
                <a:spcPts val="0"/>
              </a:spcBef>
              <a:buClr>
                <a:srgbClr val="888888"/>
              </a:buClr>
              <a:buFont typeface="Calibri"/>
              <a:buNone/>
              <a:defRPr/>
            </a:lvl1pPr>
            <a:lvl2pPr marL="457200" indent="0" rtl="0">
              <a:spcBef>
                <a:spcPts val="0"/>
              </a:spcBef>
              <a:buClr>
                <a:srgbClr val="888888"/>
              </a:buClr>
              <a:buFont typeface="Calibri"/>
              <a:buNone/>
              <a:defRPr/>
            </a:lvl2pPr>
            <a:lvl3pPr marL="914400" indent="0" rtl="0">
              <a:spcBef>
                <a:spcPts val="0"/>
              </a:spcBef>
              <a:buClr>
                <a:srgbClr val="888888"/>
              </a:buClr>
              <a:buFont typeface="Calibri"/>
              <a:buNone/>
              <a:defRPr/>
            </a:lvl3pPr>
            <a:lvl4pPr marL="1371600" indent="0" rtl="0">
              <a:spcBef>
                <a:spcPts val="0"/>
              </a:spcBef>
              <a:buClr>
                <a:srgbClr val="888888"/>
              </a:buClr>
              <a:buFont typeface="Calibri"/>
              <a:buNone/>
              <a:defRPr/>
            </a:lvl4pPr>
            <a:lvl5pPr marL="1828800" indent="0" rtl="0">
              <a:spcBef>
                <a:spcPts val="0"/>
              </a:spcBef>
              <a:buClr>
                <a:srgbClr val="888888"/>
              </a:buClr>
              <a:buFont typeface="Calibri"/>
              <a:buNone/>
              <a:defRPr/>
            </a:lvl5pPr>
            <a:lvl6pPr marL="2286000" indent="0" rtl="0">
              <a:spcBef>
                <a:spcPts val="0"/>
              </a:spcBef>
              <a:buClr>
                <a:srgbClr val="888888"/>
              </a:buClr>
              <a:buFont typeface="Calibri"/>
              <a:buNone/>
              <a:defRPr/>
            </a:lvl6pPr>
            <a:lvl7pPr marL="2743200" indent="0" rtl="0">
              <a:spcBef>
                <a:spcPts val="0"/>
              </a:spcBef>
              <a:buClr>
                <a:srgbClr val="888888"/>
              </a:buClr>
              <a:buFont typeface="Calibri"/>
              <a:buNone/>
              <a:defRPr/>
            </a:lvl7pPr>
            <a:lvl8pPr marL="3200400" indent="0" rtl="0">
              <a:spcBef>
                <a:spcPts val="0"/>
              </a:spcBef>
              <a:buClr>
                <a:srgbClr val="888888"/>
              </a:buClr>
              <a:buFont typeface="Calibri"/>
              <a:buNone/>
              <a:defRPr/>
            </a:lvl8pPr>
            <a:lvl9pPr marL="3657600" indent="0" rtl="0">
              <a:spcBef>
                <a:spcPts val="0"/>
              </a:spcBef>
              <a:buClr>
                <a:srgbClr val="888888"/>
              </a:buClr>
              <a:buFont typeface="Calibri"/>
              <a:buNone/>
              <a:defRPr/>
            </a:lvl9pPr>
          </a:lstStyle>
          <a:p>
            <a:endParaRPr/>
          </a:p>
        </p:txBody>
      </p:sp>
      <p:sp>
        <p:nvSpPr>
          <p:cNvPr id="29" name="Shape 2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0" name="Shape 3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1" name="Shape 31"/>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4" name="Shape 34"/>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7" name="Shape 3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8" name="Shape 38"/>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1" name="Shape 41"/>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42" name="Shape 42"/>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3" name="Shape 43"/>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44" name="Shape 44"/>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6" name="Shape 4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7" name="Shape 47"/>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 name="Shape 5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1" name="Shape 5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2" name="Shape 52"/>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Shape 53"/>
        <p:cNvGrpSpPr/>
        <p:nvPr/>
      </p:nvGrpSpPr>
      <p:grpSpPr>
        <a:xfrm>
          <a:off x="0" y="0"/>
          <a:ext cx="0" cy="0"/>
          <a:chOff x="0" y="0"/>
          <a:chExt cx="0" cy="0"/>
        </a:xfrm>
      </p:grpSpPr>
      <p:sp>
        <p:nvSpPr>
          <p:cNvPr id="54" name="Shape 5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5" name="Shape 5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6" name="Shape 56"/>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ido con título">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 name="Shape 59"/>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 name="Shape 60"/>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61" name="Shape 6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2" name="Shape 6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3" name="Shape 63"/>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Imagen con título">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6" name="Shape 66"/>
          <p:cNvSpPr>
            <a:spLocks noGrp="1"/>
          </p:cNvSpPr>
          <p:nvPr>
            <p:ph type="pic" idx="2"/>
          </p:nvPr>
        </p:nvSpPr>
        <p:spPr>
          <a:xfrm>
            <a:off x="1792288" y="612775"/>
            <a:ext cx="5486399" cy="4114800"/>
          </a:xfrm>
          <a:prstGeom prst="rect">
            <a:avLst/>
          </a:prstGeom>
          <a:noFill/>
          <a:ln>
            <a:noFill/>
          </a:ln>
        </p:spPr>
      </p:sp>
      <p:sp>
        <p:nvSpPr>
          <p:cNvPr id="67" name="Shape 67"/>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68" name="Shape 6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9" name="Shape 6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0" name="Shape 70"/>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indent="-139700" algn="l" rtl="0">
              <a:spcBef>
                <a:spcPts val="640"/>
              </a:spcBef>
              <a:buClr>
                <a:schemeClr val="dk1"/>
              </a:buClr>
              <a:buFont typeface="Calibri"/>
              <a:buChar char="•"/>
              <a:defRPr/>
            </a:lvl1pPr>
            <a:lvl2pPr marL="742950" marR="0" indent="-107950" algn="l" rtl="0">
              <a:spcBef>
                <a:spcPts val="560"/>
              </a:spcBef>
              <a:buClr>
                <a:schemeClr val="dk1"/>
              </a:buClr>
              <a:buFont typeface="Calibri"/>
              <a:buChar char="–"/>
              <a:defRPr/>
            </a:lvl2pPr>
            <a:lvl3pPr marL="1143000" marR="0" indent="-76200" algn="l" rtl="0">
              <a:spcBef>
                <a:spcPts val="480"/>
              </a:spcBef>
              <a:buClr>
                <a:schemeClr val="dk1"/>
              </a:buClr>
              <a:buFont typeface="Calibri"/>
              <a:buChar char="•"/>
              <a:defRPr/>
            </a:lvl3pPr>
            <a:lvl4pPr marL="1600200" marR="0" indent="-101600" algn="l" rtl="0">
              <a:spcBef>
                <a:spcPts val="400"/>
              </a:spcBef>
              <a:buClr>
                <a:schemeClr val="dk1"/>
              </a:buClr>
              <a:buFont typeface="Calibri"/>
              <a:buChar char="–"/>
              <a:defRPr/>
            </a:lvl4pPr>
            <a:lvl5pPr marL="2057400" marR="0" indent="-101600" algn="l" rtl="0">
              <a:spcBef>
                <a:spcPts val="400"/>
              </a:spcBef>
              <a:buClr>
                <a:schemeClr val="dk1"/>
              </a:buClr>
              <a:buFont typeface="Calibri"/>
              <a:buChar char="»"/>
              <a:defRPr/>
            </a:lvl5pPr>
            <a:lvl6pPr marL="2514600" marR="0" indent="-101600" algn="l" rtl="0">
              <a:spcBef>
                <a:spcPts val="400"/>
              </a:spcBef>
              <a:buClr>
                <a:schemeClr val="dk1"/>
              </a:buClr>
              <a:buFont typeface="Calibri"/>
              <a:buChar char="•"/>
              <a:defRPr/>
            </a:lvl6pPr>
            <a:lvl7pPr marL="2971800" marR="0" indent="-101600" algn="l" rtl="0">
              <a:spcBef>
                <a:spcPts val="400"/>
              </a:spcBef>
              <a:buClr>
                <a:schemeClr val="dk1"/>
              </a:buClr>
              <a:buFont typeface="Calibri"/>
              <a:buChar char="•"/>
              <a:defRPr/>
            </a:lvl7pPr>
            <a:lvl8pPr marL="3429000" marR="0" indent="-101600" algn="l" rtl="0">
              <a:spcBef>
                <a:spcPts val="400"/>
              </a:spcBef>
              <a:buClr>
                <a:schemeClr val="dk1"/>
              </a:buClr>
              <a:buFont typeface="Calibri"/>
              <a:buChar char="•"/>
              <a:defRPr/>
            </a:lvl8pPr>
            <a:lvl9pPr marL="3886200" marR="0" indent="-101600" algn="l" rtl="0">
              <a:spcBef>
                <a:spcPts val="400"/>
              </a:spcBef>
              <a:buClr>
                <a:schemeClr val="dk1"/>
              </a:buClr>
              <a:buFont typeface="Calibri"/>
              <a:buChar char="•"/>
              <a:defRPr/>
            </a:lvl9pPr>
          </a:lstStyle>
          <a:p>
            <a:endParaRPr/>
          </a:p>
        </p:txBody>
      </p:sp>
      <p:sp>
        <p:nvSpPr>
          <p:cNvPr id="11" name="Shape 1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 name="Shape 1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 name="Shape 13"/>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3" Type="http://schemas.openxmlformats.org/officeDocument/2006/relationships/hyperlink" Target="http://elmundodelacalidad.wordpress.com/category/beneficios-de-las-auditorias-de-calidad/" TargetMode="External"/><Relationship Id="rId18" Type="http://schemas.openxmlformats.org/officeDocument/2006/relationships/hyperlink" Target="http://elmundodelacalidad.wordpress.com/category/calidad-y-cambio-cultural/" TargetMode="External"/><Relationship Id="rId26" Type="http://schemas.openxmlformats.org/officeDocument/2006/relationships/hyperlink" Target="http://elmundodelacalidad.wordpress.com/category/contratistas/" TargetMode="External"/><Relationship Id="rId39" Type="http://schemas.openxmlformats.org/officeDocument/2006/relationships/hyperlink" Target="http://elmundodelacalidad.wordpress.com/category/gestion-de-calidad/" TargetMode="External"/><Relationship Id="rId21" Type="http://schemas.openxmlformats.org/officeDocument/2006/relationships/hyperlink" Target="http://elmundodelacalidad.wordpress.com/category/calidad-y-proveedores/" TargetMode="External"/><Relationship Id="rId34" Type="http://schemas.openxmlformats.org/officeDocument/2006/relationships/hyperlink" Target="http://elmundodelacalidad.wordpress.com/category/efectividad-sistema-calidad/" TargetMode="External"/><Relationship Id="rId42" Type="http://schemas.openxmlformats.org/officeDocument/2006/relationships/hyperlink" Target="http://elmundodelacalidad.wordpress.com/category/gestion-participativa/" TargetMode="External"/><Relationship Id="rId47" Type="http://schemas.openxmlformats.org/officeDocument/2006/relationships/hyperlink" Target="http://elmundodelacalidad.wordpress.com/category/investigacion-en-area-de-calidad/" TargetMode="External"/><Relationship Id="rId50" Type="http://schemas.openxmlformats.org/officeDocument/2006/relationships/hyperlink" Target="http://elmundodelacalidad.wordpress.com/category/liderazgo-y-cultura/" TargetMode="External"/><Relationship Id="rId55" Type="http://schemas.openxmlformats.org/officeDocument/2006/relationships/hyperlink" Target="http://elmundodelacalidad.wordpress.com/category/norma-iso-9001-2008/" TargetMode="External"/><Relationship Id="rId63" Type="http://schemas.openxmlformats.org/officeDocument/2006/relationships/hyperlink" Target="http://elmundodelacalidad.wordpress.com/category/riesgos-y-calidad/" TargetMode="External"/><Relationship Id="rId68" Type="http://schemas.openxmlformats.org/officeDocument/2006/relationships/hyperlink" Target="http://elmundodelacalidad.wordpress.com/category/trabajadores/" TargetMode="External"/><Relationship Id="rId7" Type="http://schemas.openxmlformats.org/officeDocument/2006/relationships/hyperlink" Target="http://elmundodelacalidad.wordpress.com/category/aseguramiento-de-calidad-con-los-proveedores/" TargetMode="External"/><Relationship Id="rId71" Type="http://schemas.openxmlformats.org/officeDocument/2006/relationships/image" Target="../media/image2.png"/><Relationship Id="rId2" Type="http://schemas.openxmlformats.org/officeDocument/2006/relationships/notesSlide" Target="../notesSlides/notesSlide31.xml"/><Relationship Id="rId16" Type="http://schemas.openxmlformats.org/officeDocument/2006/relationships/hyperlink" Target="http://elmundodelacalidad.wordpress.com/category/calidad-personal/" TargetMode="External"/><Relationship Id="rId29" Type="http://schemas.openxmlformats.org/officeDocument/2006/relationships/hyperlink" Target="http://elmundodelacalidad.wordpress.com/category/costos-de-calidad/" TargetMode="External"/><Relationship Id="rId1" Type="http://schemas.openxmlformats.org/officeDocument/2006/relationships/slideLayout" Target="../slideLayouts/slideLayout2.xml"/><Relationship Id="rId6" Type="http://schemas.openxmlformats.org/officeDocument/2006/relationships/hyperlink" Target="http://elmundodelacalidad.wordpress.com/category/aseguramiento-de-calidad/" TargetMode="External"/><Relationship Id="rId11" Type="http://schemas.openxmlformats.org/officeDocument/2006/relationships/hyperlink" Target="http://elmundodelacalidad.wordpress.com/category/auditorias-y-cultura-de-calidad/" TargetMode="External"/><Relationship Id="rId24" Type="http://schemas.openxmlformats.org/officeDocument/2006/relationships/hyperlink" Target="http://elmundodelacalidad.wordpress.com/category/certificacion/" TargetMode="External"/><Relationship Id="rId32" Type="http://schemas.openxmlformats.org/officeDocument/2006/relationships/hyperlink" Target="http://elmundodelacalidad.wordpress.com/category/documentacion-de-calidad/" TargetMode="External"/><Relationship Id="rId37" Type="http://schemas.openxmlformats.org/officeDocument/2006/relationships/hyperlink" Target="http://elmundodelacalidad.wordpress.com/category/excelencia/" TargetMode="External"/><Relationship Id="rId40" Type="http://schemas.openxmlformats.org/officeDocument/2006/relationships/hyperlink" Target="http://elmundodelacalidad.wordpress.com/category/gestion-de-riesgos/" TargetMode="External"/><Relationship Id="rId45" Type="http://schemas.openxmlformats.org/officeDocument/2006/relationships/hyperlink" Target="http://elmundodelacalidad.wordpress.com/category/indicadores-de-gestion/" TargetMode="External"/><Relationship Id="rId53" Type="http://schemas.openxmlformats.org/officeDocument/2006/relationships/hyperlink" Target="http://elmundodelacalidad.wordpress.com/category/mejoramiento-continuo/" TargetMode="External"/><Relationship Id="rId58" Type="http://schemas.openxmlformats.org/officeDocument/2006/relationships/hyperlink" Target="http://elmundodelacalidad.wordpress.com/category/orientacion-al-trabajo-bien-hecho/" TargetMode="External"/><Relationship Id="rId66" Type="http://schemas.openxmlformats.org/officeDocument/2006/relationships/hyperlink" Target="http://elmundodelacalidad.wordpress.com/category/solidario/" TargetMode="External"/><Relationship Id="rId5" Type="http://schemas.openxmlformats.org/officeDocument/2006/relationships/hyperlink" Target="http://elmundodelacalidad.wordpress.com/category/aportes-de-las-auditorias-de-calidad/" TargetMode="External"/><Relationship Id="rId15" Type="http://schemas.openxmlformats.org/officeDocument/2006/relationships/hyperlink" Target="http://elmundodelacalidad.wordpress.com/category/calidad-en-proyectos/" TargetMode="External"/><Relationship Id="rId23" Type="http://schemas.openxmlformats.org/officeDocument/2006/relationships/hyperlink" Target="http://elmundodelacalidad.wordpress.com/category/cambios-en-norma-iso-9001/" TargetMode="External"/><Relationship Id="rId28" Type="http://schemas.openxmlformats.org/officeDocument/2006/relationships/hyperlink" Target="http://elmundodelacalidad.wordpress.com/category/control-estadistico-de-procesos/" TargetMode="External"/><Relationship Id="rId36" Type="http://schemas.openxmlformats.org/officeDocument/2006/relationships/hyperlink" Target="http://elmundodelacalidad.wordpress.com/category/encuesta-iso-9000/" TargetMode="External"/><Relationship Id="rId49" Type="http://schemas.openxmlformats.org/officeDocument/2006/relationships/hyperlink" Target="http://elmundodelacalidad.wordpress.com/category/liderazgo/" TargetMode="External"/><Relationship Id="rId57" Type="http://schemas.openxmlformats.org/officeDocument/2006/relationships/hyperlink" Target="http://elmundodelacalidad.wordpress.com/category/objetivos-de-calidad/" TargetMode="External"/><Relationship Id="rId61" Type="http://schemas.openxmlformats.org/officeDocument/2006/relationships/hyperlink" Target="http://elmundodelacalidad.wordpress.com/category/proyectos-epcm/" TargetMode="External"/><Relationship Id="rId10" Type="http://schemas.openxmlformats.org/officeDocument/2006/relationships/hyperlink" Target="http://elmundodelacalidad.wordpress.com/category/auditorias-internas-de-calidad/" TargetMode="External"/><Relationship Id="rId19" Type="http://schemas.openxmlformats.org/officeDocument/2006/relationships/hyperlink" Target="http://elmundodelacalidad.wordpress.com/category/calidad-y-competitividad/" TargetMode="External"/><Relationship Id="rId31" Type="http://schemas.openxmlformats.org/officeDocument/2006/relationships/hyperlink" Target="http://elmundodelacalidad.wordpress.com/category/cultura-y-valores/" TargetMode="External"/><Relationship Id="rId44" Type="http://schemas.openxmlformats.org/officeDocument/2006/relationships/hyperlink" Target="http://elmundodelacalidad.wordpress.com/category/impactos-de-los-riesgos/" TargetMode="External"/><Relationship Id="rId52" Type="http://schemas.openxmlformats.org/officeDocument/2006/relationships/hyperlink" Target="http://elmundodelacalidad.wordpress.com/category/malcolm-balridge/" TargetMode="External"/><Relationship Id="rId60" Type="http://schemas.openxmlformats.org/officeDocument/2006/relationships/hyperlink" Target="http://elmundodelacalidad.wordpress.com/category/proyectos-de-ingenieria-y-construccion/" TargetMode="External"/><Relationship Id="rId65" Type="http://schemas.openxmlformats.org/officeDocument/2006/relationships/hyperlink" Target="http://elmundodelacalidad.wordpress.com/category/six-sigma/" TargetMode="External"/><Relationship Id="rId4" Type="http://schemas.openxmlformats.org/officeDocument/2006/relationships/hyperlink" Target="http://elmundodelacalidad.wordpress.com/category/alianza-empresarios-y-trabajadores/" TargetMode="External"/><Relationship Id="rId9" Type="http://schemas.openxmlformats.org/officeDocument/2006/relationships/hyperlink" Target="http://elmundodelacalidad.wordpress.com/category/auditorias-de-calidad/" TargetMode="External"/><Relationship Id="rId14" Type="http://schemas.openxmlformats.org/officeDocument/2006/relationships/hyperlink" Target="http://elmundodelacalidad.wordpress.com/category/black-belt/" TargetMode="External"/><Relationship Id="rId22" Type="http://schemas.openxmlformats.org/officeDocument/2006/relationships/hyperlink" Target="http://elmundodelacalidad.wordpress.com/category/calidad-y-resultados/" TargetMode="External"/><Relationship Id="rId27" Type="http://schemas.openxmlformats.org/officeDocument/2006/relationships/hyperlink" Target="http://elmundodelacalidad.wordpress.com/category/control-de-calidad/" TargetMode="External"/><Relationship Id="rId30" Type="http://schemas.openxmlformats.org/officeDocument/2006/relationships/hyperlink" Target="http://elmundodelacalidad.wordpress.com/category/costos-por-no-conformidad/" TargetMode="External"/><Relationship Id="rId35" Type="http://schemas.openxmlformats.org/officeDocument/2006/relationships/hyperlink" Target="http://elmundodelacalidad.wordpress.com/category/empresarios/" TargetMode="External"/><Relationship Id="rId43" Type="http://schemas.openxmlformats.org/officeDocument/2006/relationships/hyperlink" Target="http://elmundodelacalidad.wordpress.com/category/impacto-calidad/" TargetMode="External"/><Relationship Id="rId48" Type="http://schemas.openxmlformats.org/officeDocument/2006/relationships/hyperlink" Target="http://elmundodelacalidad.wordpress.com/category/iso-9000/" TargetMode="External"/><Relationship Id="rId56" Type="http://schemas.openxmlformats.org/officeDocument/2006/relationships/hyperlink" Target="http://elmundodelacalidad.wordpress.com/category/nueva-norma-iso/" TargetMode="External"/><Relationship Id="rId64" Type="http://schemas.openxmlformats.org/officeDocument/2006/relationships/hyperlink" Target="http://elmundodelacalidad.wordpress.com/category/seleccion-y-evaluacion-de-proveedores/" TargetMode="External"/><Relationship Id="rId69" Type="http://schemas.openxmlformats.org/officeDocument/2006/relationships/hyperlink" Target="http://elmundodelacalidad.wordpress.com/category/uncategorized/" TargetMode="External"/><Relationship Id="rId8" Type="http://schemas.openxmlformats.org/officeDocument/2006/relationships/hyperlink" Target="http://elmundodelacalidad.wordpress.com/category/asociacion-profesionales-calidad/" TargetMode="External"/><Relationship Id="rId51" Type="http://schemas.openxmlformats.org/officeDocument/2006/relationships/hyperlink" Target="http://elmundodelacalidad.wordpress.com/category/liderazgo-y-valores/" TargetMode="External"/><Relationship Id="rId72" Type="http://schemas.openxmlformats.org/officeDocument/2006/relationships/image" Target="../media/image8.png"/><Relationship Id="rId3" Type="http://schemas.openxmlformats.org/officeDocument/2006/relationships/hyperlink" Target="http://elmundodelacalidad.wordpress.com/category/actualizacion-norma-iso-9001/" TargetMode="External"/><Relationship Id="rId12" Type="http://schemas.openxmlformats.org/officeDocument/2006/relationships/hyperlink" Target="http://elmundodelacalidad.wordpress.com/category/beneficios-de-la-calidad/" TargetMode="External"/><Relationship Id="rId17" Type="http://schemas.openxmlformats.org/officeDocument/2006/relationships/hyperlink" Target="http://elmundodelacalidad.wordpress.com/category/calidad-y-apoyo-gerencial/" TargetMode="External"/><Relationship Id="rId25" Type="http://schemas.openxmlformats.org/officeDocument/2006/relationships/hyperlink" Target="http://elmundodelacalidad.wordpress.com/category/compromiso/" TargetMode="External"/><Relationship Id="rId33" Type="http://schemas.openxmlformats.org/officeDocument/2006/relationships/hyperlink" Target="http://elmundodelacalidad.wordpress.com/category/documentacion-y-exito-en-implementacion/" TargetMode="External"/><Relationship Id="rId38" Type="http://schemas.openxmlformats.org/officeDocument/2006/relationships/hyperlink" Target="http://elmundodelacalidad.wordpress.com/category/gestion-de-proyectos/" TargetMode="External"/><Relationship Id="rId46" Type="http://schemas.openxmlformats.org/officeDocument/2006/relationships/hyperlink" Target="http://elmundodelacalidad.wordpress.com/category/intercambio-experiencias-en-area-calidad/" TargetMode="External"/><Relationship Id="rId59" Type="http://schemas.openxmlformats.org/officeDocument/2006/relationships/hyperlink" Target="http://elmundodelacalidad.wordpress.com/category/proveedores/" TargetMode="External"/><Relationship Id="rId67" Type="http://schemas.openxmlformats.org/officeDocument/2006/relationships/hyperlink" Target="http://elmundodelacalidad.wordpress.com/category/tablero-de-mando-integral/" TargetMode="External"/><Relationship Id="rId20" Type="http://schemas.openxmlformats.org/officeDocument/2006/relationships/hyperlink" Target="http://elmundodelacalidad.wordpress.com/category/calidad-y-gestion/" TargetMode="External"/><Relationship Id="rId41" Type="http://schemas.openxmlformats.org/officeDocument/2006/relationships/hyperlink" Target="http://elmundodelacalidad.wordpress.com/category/gestion-documentos-de-calidad/" TargetMode="External"/><Relationship Id="rId54" Type="http://schemas.openxmlformats.org/officeDocument/2006/relationships/hyperlink" Target="http://elmundodelacalidad.wordpress.com/category/modelo-europeo-efqm/" TargetMode="External"/><Relationship Id="rId62" Type="http://schemas.openxmlformats.org/officeDocument/2006/relationships/hyperlink" Target="http://elmundodelacalidad.wordpress.com/category/rentabilidad-de-la-calidad/" TargetMode="External"/><Relationship Id="rId70" Type="http://schemas.openxmlformats.org/officeDocument/2006/relationships/hyperlink" Target="http://elmundodelacalidad.wordpress.com/category/valor-agregado-de-las-auditorias-de-calidad/"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1.png"/><Relationship Id="rId7" Type="http://schemas.openxmlformats.org/officeDocument/2006/relationships/image" Target="../media/image13.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7.jpg"/><Relationship Id="rId7"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www.technologyreview.es/read_article.aspx?id=44843" TargetMode="External"/><Relationship Id="rId5" Type="http://schemas.openxmlformats.org/officeDocument/2006/relationships/hyperlink" Target="http://www.technologyreview.es/read_article.aspx?id=44851" TargetMode="External"/><Relationship Id="rId4" Type="http://schemas.openxmlformats.org/officeDocument/2006/relationships/hyperlink" Target="http://www.technologyreview.es/read_article.aspx?id=44849"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8.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5.gif"/></Relationships>
</file>

<file path=ppt/slides/_rels/slide4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png"/><Relationship Id="rId4" Type="http://schemas.openxmlformats.org/officeDocument/2006/relationships/image" Target="../media/image24.jp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7.jp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p:nvPr/>
        </p:nvSpPr>
        <p:spPr>
          <a:xfrm>
            <a:off x="1367642" y="2204864"/>
            <a:ext cx="7056783" cy="2308323"/>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s-MX" sz="3600" b="0" i="0" u="none" strike="noStrike" cap="none" baseline="0">
                <a:solidFill>
                  <a:schemeClr val="lt1"/>
                </a:solidFill>
                <a:latin typeface="Calibri"/>
                <a:ea typeface="Calibri"/>
                <a:cs typeface="Calibri"/>
                <a:sym typeface="Calibri"/>
              </a:rPr>
              <a:t>LA CALIDAD DE LA FORMACIÓN DESDE LA EVALUACIÓN PERMANENTE CON INTERVENCIÓN INTERNACIONAL</a:t>
            </a:r>
          </a:p>
        </p:txBody>
      </p:sp>
      <p:pic>
        <p:nvPicPr>
          <p:cNvPr id="85" name="Shape 85"/>
          <p:cNvPicPr preferRelativeResize="0"/>
          <p:nvPr/>
        </p:nvPicPr>
        <p:blipFill rotWithShape="1">
          <a:blip r:embed="rId3">
            <a:alphaModFix/>
          </a:blip>
          <a:srcRect/>
          <a:stretch/>
        </p:blipFill>
        <p:spPr>
          <a:xfrm>
            <a:off x="7452320" y="226295"/>
            <a:ext cx="1078689" cy="970454"/>
          </a:xfrm>
          <a:prstGeom prst="rect">
            <a:avLst/>
          </a:prstGeom>
          <a:noFill/>
          <a:ln>
            <a:noFill/>
          </a:ln>
        </p:spPr>
      </p:pic>
      <p:pic>
        <p:nvPicPr>
          <p:cNvPr id="86" name="Shape 86"/>
          <p:cNvPicPr preferRelativeResize="0"/>
          <p:nvPr/>
        </p:nvPicPr>
        <p:blipFill rotWithShape="1">
          <a:blip r:embed="rId4">
            <a:alphaModFix/>
          </a:blip>
          <a:srcRect/>
          <a:stretch/>
        </p:blipFill>
        <p:spPr>
          <a:xfrm>
            <a:off x="395536" y="226296"/>
            <a:ext cx="1944214" cy="754431"/>
          </a:xfrm>
          <a:prstGeom prst="rect">
            <a:avLst/>
          </a:prstGeom>
          <a:noFill/>
          <a:ln>
            <a:noFill/>
          </a:ln>
        </p:spPr>
      </p:pic>
      <p:sp>
        <p:nvSpPr>
          <p:cNvPr id="87" name="Shape 87"/>
          <p:cNvSpPr/>
          <p:nvPr/>
        </p:nvSpPr>
        <p:spPr>
          <a:xfrm>
            <a:off x="2610034" y="5128055"/>
            <a:ext cx="4572000"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MX" sz="1800" b="1" i="0" u="none" strike="noStrike" cap="none" baseline="0">
                <a:solidFill>
                  <a:schemeClr val="dk1"/>
                </a:solidFill>
                <a:latin typeface="Calibri"/>
                <a:ea typeface="Calibri"/>
                <a:cs typeface="Calibri"/>
                <a:sym typeface="Calibri"/>
              </a:rPr>
              <a:t> </a:t>
            </a:r>
          </a:p>
          <a:p>
            <a:pPr marL="0" marR="0" lvl="0" indent="0" algn="ctr" rtl="0">
              <a:spcBef>
                <a:spcPts val="0"/>
              </a:spcBef>
              <a:buSzPct val="25000"/>
              <a:buNone/>
            </a:pPr>
            <a:r>
              <a:rPr lang="es-MX" sz="1800" b="1" i="0" u="none" strike="noStrike" cap="none" baseline="0">
                <a:solidFill>
                  <a:schemeClr val="dk1"/>
                </a:solidFill>
                <a:latin typeface="Calibri"/>
                <a:ea typeface="Calibri"/>
                <a:cs typeface="Calibri"/>
                <a:sym typeface="Calibri"/>
              </a:rPr>
              <a:t>Donato Vallín </a:t>
            </a:r>
          </a:p>
          <a:p>
            <a:pPr marL="0" marR="0" lvl="0" indent="0" algn="ctr" rtl="0">
              <a:spcBef>
                <a:spcPts val="0"/>
              </a:spcBef>
              <a:buSzPct val="25000"/>
              <a:buNone/>
            </a:pPr>
            <a:r>
              <a:rPr lang="es-MX" sz="1800" b="1" i="0" u="none" strike="noStrike" cap="none" baseline="0">
                <a:solidFill>
                  <a:schemeClr val="dk1"/>
                </a:solidFill>
                <a:latin typeface="Calibri"/>
                <a:ea typeface="Calibri"/>
                <a:cs typeface="Calibri"/>
                <a:sym typeface="Calibri"/>
              </a:rPr>
              <a:t>Director de GRANA-ISTEC</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Shape 156"/>
          <p:cNvPicPr preferRelativeResize="0"/>
          <p:nvPr/>
        </p:nvPicPr>
        <p:blipFill rotWithShape="1">
          <a:blip r:embed="rId3">
            <a:alphaModFix/>
          </a:blip>
          <a:srcRect/>
          <a:stretch/>
        </p:blipFill>
        <p:spPr>
          <a:xfrm>
            <a:off x="551110" y="1196395"/>
            <a:ext cx="8592889" cy="4608512"/>
          </a:xfrm>
          <a:prstGeom prst="rect">
            <a:avLst/>
          </a:prstGeom>
          <a:noFill/>
          <a:ln>
            <a:noFill/>
          </a:ln>
        </p:spPr>
      </p:pic>
      <p:sp>
        <p:nvSpPr>
          <p:cNvPr id="157" name="Shape 157"/>
          <p:cNvSpPr/>
          <p:nvPr/>
        </p:nvSpPr>
        <p:spPr>
          <a:xfrm>
            <a:off x="1427175" y="216226"/>
            <a:ext cx="6840760" cy="523219"/>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s-MX" sz="2800" b="1" i="0" u="none" strike="noStrike" cap="none" baseline="0">
                <a:solidFill>
                  <a:schemeClr val="lt1"/>
                </a:solidFill>
                <a:latin typeface="Calibri"/>
                <a:ea typeface="Calibri"/>
                <a:cs typeface="Calibri"/>
                <a:sym typeface="Calibri"/>
              </a:rPr>
              <a:t>Caos ,  Globalización  y Educación</a:t>
            </a:r>
          </a:p>
        </p:txBody>
      </p:sp>
      <p:pic>
        <p:nvPicPr>
          <p:cNvPr id="158" name="Shape 158"/>
          <p:cNvPicPr preferRelativeResize="0"/>
          <p:nvPr/>
        </p:nvPicPr>
        <p:blipFill rotWithShape="1">
          <a:blip r:embed="rId4">
            <a:alphaModFix/>
          </a:blip>
          <a:srcRect/>
          <a:stretch/>
        </p:blipFill>
        <p:spPr>
          <a:xfrm>
            <a:off x="6516216" y="6396569"/>
            <a:ext cx="1127955" cy="283621"/>
          </a:xfrm>
          <a:prstGeom prst="rect">
            <a:avLst/>
          </a:prstGeom>
          <a:noFill/>
          <a:ln>
            <a:noFill/>
          </a:ln>
        </p:spPr>
      </p:pic>
      <p:pic>
        <p:nvPicPr>
          <p:cNvPr id="159" name="Shape 159"/>
          <p:cNvPicPr preferRelativeResize="0"/>
          <p:nvPr/>
        </p:nvPicPr>
        <p:blipFill rotWithShape="1">
          <a:blip r:embed="rId5">
            <a:alphaModFix/>
          </a:blip>
          <a:srcRect/>
          <a:stretch/>
        </p:blipFill>
        <p:spPr>
          <a:xfrm>
            <a:off x="8100392" y="6260966"/>
            <a:ext cx="600235" cy="611782"/>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3">
            <a:alphaModFix/>
          </a:blip>
          <a:srcRect/>
          <a:stretch/>
        </p:blipFill>
        <p:spPr>
          <a:xfrm>
            <a:off x="899591" y="620687"/>
            <a:ext cx="7344750" cy="5328591"/>
          </a:xfrm>
          <a:prstGeom prst="rect">
            <a:avLst/>
          </a:prstGeom>
          <a:noFill/>
          <a:ln>
            <a:noFill/>
          </a:ln>
        </p:spPr>
      </p:pic>
      <p:pic>
        <p:nvPicPr>
          <p:cNvPr id="165" name="Shape 165"/>
          <p:cNvPicPr preferRelativeResize="0"/>
          <p:nvPr/>
        </p:nvPicPr>
        <p:blipFill rotWithShape="1">
          <a:blip r:embed="rId4">
            <a:alphaModFix/>
          </a:blip>
          <a:srcRect/>
          <a:stretch/>
        </p:blipFill>
        <p:spPr>
          <a:xfrm>
            <a:off x="6228183" y="6397669"/>
            <a:ext cx="1127955" cy="283621"/>
          </a:xfrm>
          <a:prstGeom prst="rect">
            <a:avLst/>
          </a:prstGeom>
          <a:noFill/>
          <a:ln>
            <a:noFill/>
          </a:ln>
        </p:spPr>
      </p:pic>
      <p:pic>
        <p:nvPicPr>
          <p:cNvPr id="166" name="Shape 166"/>
          <p:cNvPicPr preferRelativeResize="0"/>
          <p:nvPr/>
        </p:nvPicPr>
        <p:blipFill rotWithShape="1">
          <a:blip r:embed="rId5">
            <a:alphaModFix/>
          </a:blip>
          <a:srcRect/>
          <a:stretch/>
        </p:blipFill>
        <p:spPr>
          <a:xfrm>
            <a:off x="7500156" y="6263167"/>
            <a:ext cx="600235" cy="611782"/>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457200" y="274637"/>
            <a:ext cx="8229600" cy="1143000"/>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s-MX" sz="3950" b="0" i="0" u="none" strike="noStrike" cap="none" baseline="0">
                <a:solidFill>
                  <a:schemeClr val="lt1"/>
                </a:solidFill>
                <a:latin typeface="Calibri"/>
                <a:ea typeface="Calibri"/>
                <a:cs typeface="Calibri"/>
                <a:sym typeface="Calibri"/>
              </a:rPr>
              <a:t>Cambio o Desaparición de las IES Estacionadas   </a:t>
            </a:r>
          </a:p>
        </p:txBody>
      </p:sp>
      <p:pic>
        <p:nvPicPr>
          <p:cNvPr id="172" name="Shape 172"/>
          <p:cNvPicPr preferRelativeResize="0"/>
          <p:nvPr/>
        </p:nvPicPr>
        <p:blipFill rotWithShape="1">
          <a:blip r:embed="rId3">
            <a:alphaModFix/>
          </a:blip>
          <a:srcRect/>
          <a:stretch/>
        </p:blipFill>
        <p:spPr>
          <a:xfrm>
            <a:off x="539552" y="1916832"/>
            <a:ext cx="8208912" cy="3888432"/>
          </a:xfrm>
          <a:prstGeom prst="rect">
            <a:avLst/>
          </a:prstGeom>
          <a:noFill/>
          <a:ln>
            <a:noFill/>
          </a:ln>
        </p:spPr>
      </p:pic>
      <p:pic>
        <p:nvPicPr>
          <p:cNvPr id="173" name="Shape 173"/>
          <p:cNvPicPr preferRelativeResize="0"/>
          <p:nvPr/>
        </p:nvPicPr>
        <p:blipFill rotWithShape="1">
          <a:blip r:embed="rId4">
            <a:alphaModFix/>
          </a:blip>
          <a:srcRect/>
          <a:stretch/>
        </p:blipFill>
        <p:spPr>
          <a:xfrm>
            <a:off x="7308303" y="6165303"/>
            <a:ext cx="860327" cy="425438"/>
          </a:xfrm>
          <a:prstGeom prst="rect">
            <a:avLst/>
          </a:prstGeom>
          <a:noFill/>
          <a:ln>
            <a:noFill/>
          </a:ln>
        </p:spPr>
      </p:pic>
      <p:pic>
        <p:nvPicPr>
          <p:cNvPr id="174" name="Shape 174"/>
          <p:cNvPicPr preferRelativeResize="0"/>
          <p:nvPr/>
        </p:nvPicPr>
        <p:blipFill rotWithShape="1">
          <a:blip r:embed="rId5">
            <a:alphaModFix/>
          </a:blip>
          <a:srcRect/>
          <a:stretch/>
        </p:blipFill>
        <p:spPr>
          <a:xfrm>
            <a:off x="8168629" y="6127648"/>
            <a:ext cx="648071" cy="500750"/>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p:nvPr/>
        </p:nvSpPr>
        <p:spPr>
          <a:xfrm>
            <a:off x="611560" y="1052736"/>
            <a:ext cx="4536504" cy="646331"/>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1" i="0" u="none" strike="noStrike" cap="none" baseline="0">
                <a:solidFill>
                  <a:schemeClr val="lt1"/>
                </a:solidFill>
                <a:latin typeface="Calibri"/>
                <a:ea typeface="Calibri"/>
                <a:cs typeface="Calibri"/>
                <a:sym typeface="Calibri"/>
              </a:rPr>
              <a:t>¿Puede la educación internacional ser verdaderamente equitativa y global?</a:t>
            </a:r>
          </a:p>
        </p:txBody>
      </p:sp>
      <p:sp>
        <p:nvSpPr>
          <p:cNvPr id="180" name="Shape 180"/>
          <p:cNvSpPr/>
          <p:nvPr/>
        </p:nvSpPr>
        <p:spPr>
          <a:xfrm>
            <a:off x="2555775" y="2996951"/>
            <a:ext cx="4572000" cy="2585322"/>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just" rtl="0">
              <a:spcBef>
                <a:spcPts val="0"/>
              </a:spcBef>
              <a:buSzPct val="25000"/>
              <a:buNone/>
            </a:pPr>
            <a:r>
              <a:rPr lang="es-MX" sz="1800" b="0" i="0" u="none" strike="noStrike" cap="none" baseline="0">
                <a:solidFill>
                  <a:srgbClr val="17365D"/>
                </a:solidFill>
                <a:latin typeface="Calibri"/>
                <a:ea typeface="Calibri"/>
                <a:cs typeface="Calibri"/>
                <a:sym typeface="Calibri"/>
              </a:rPr>
              <a:t>El </a:t>
            </a:r>
            <a:r>
              <a:rPr lang="es-MX" sz="1800" b="1" i="0" u="none" strike="noStrike" cap="none" baseline="0">
                <a:solidFill>
                  <a:srgbClr val="17365D"/>
                </a:solidFill>
                <a:latin typeface="Calibri"/>
                <a:ea typeface="Calibri"/>
                <a:cs typeface="Calibri"/>
                <a:sym typeface="Calibri"/>
              </a:rPr>
              <a:t>“Diálogo Mundial sobre el Futuro de la Educación Internacional”</a:t>
            </a:r>
            <a:r>
              <a:rPr lang="es-MX" sz="1800" b="0" i="0" u="none" strike="noStrike" cap="none" baseline="0">
                <a:solidFill>
                  <a:srgbClr val="17365D"/>
                </a:solidFill>
                <a:latin typeface="Calibri"/>
                <a:ea typeface="Calibri"/>
                <a:cs typeface="Calibri"/>
                <a:sym typeface="Calibri"/>
              </a:rPr>
              <a:t>, organizado por la Asociación para la Educación Internacional de Sudáfrica en enero de 2014 fue la más reciente manifestación de una aparente necesidad de redefinir la internacionalización de la educación superior en los planos mundial, regional y nacional, así como de establecer una nueva agenda para el futuro. </a:t>
            </a:r>
          </a:p>
        </p:txBody>
      </p:sp>
      <p:pic>
        <p:nvPicPr>
          <p:cNvPr id="181" name="Shape 181"/>
          <p:cNvPicPr preferRelativeResize="0"/>
          <p:nvPr/>
        </p:nvPicPr>
        <p:blipFill rotWithShape="1">
          <a:blip r:embed="rId3">
            <a:alphaModFix/>
          </a:blip>
          <a:srcRect/>
          <a:stretch/>
        </p:blipFill>
        <p:spPr>
          <a:xfrm>
            <a:off x="6878139" y="6165303"/>
            <a:ext cx="860327" cy="425438"/>
          </a:xfrm>
          <a:prstGeom prst="rect">
            <a:avLst/>
          </a:prstGeom>
          <a:noFill/>
          <a:ln>
            <a:noFill/>
          </a:ln>
        </p:spPr>
      </p:pic>
      <p:pic>
        <p:nvPicPr>
          <p:cNvPr id="182" name="Shape 182"/>
          <p:cNvPicPr preferRelativeResize="0"/>
          <p:nvPr/>
        </p:nvPicPr>
        <p:blipFill rotWithShape="1">
          <a:blip r:embed="rId4">
            <a:alphaModFix/>
          </a:blip>
          <a:srcRect/>
          <a:stretch/>
        </p:blipFill>
        <p:spPr>
          <a:xfrm>
            <a:off x="8168629" y="6127648"/>
            <a:ext cx="648071" cy="500750"/>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457200" y="274637"/>
            <a:ext cx="8229600" cy="1143000"/>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s-MX" sz="4400" b="0" i="0" u="none" strike="noStrike" cap="none" baseline="0">
                <a:solidFill>
                  <a:schemeClr val="lt1"/>
                </a:solidFill>
                <a:latin typeface="Calibri"/>
                <a:ea typeface="Calibri"/>
                <a:cs typeface="Calibri"/>
                <a:sym typeface="Calibri"/>
              </a:rPr>
              <a:t>	Quejas Comunes </a:t>
            </a:r>
          </a:p>
        </p:txBody>
      </p:sp>
      <p:sp>
        <p:nvSpPr>
          <p:cNvPr id="188" name="Shape 188"/>
          <p:cNvSpPr/>
          <p:nvPr/>
        </p:nvSpPr>
        <p:spPr>
          <a:xfrm>
            <a:off x="474689" y="1717240"/>
            <a:ext cx="8208912" cy="3693318"/>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just" rtl="0">
              <a:spcBef>
                <a:spcPts val="0"/>
              </a:spcBef>
              <a:buSzPct val="25000"/>
              <a:buNone/>
            </a:pPr>
            <a:r>
              <a:rPr lang="es-MX" sz="1800" b="0" i="0" u="none" strike="noStrike" cap="none" baseline="0">
                <a:solidFill>
                  <a:schemeClr val="lt1"/>
                </a:solidFill>
                <a:latin typeface="Calibri"/>
                <a:ea typeface="Calibri"/>
                <a:cs typeface="Calibri"/>
                <a:sym typeface="Calibri"/>
              </a:rPr>
              <a:t> </a:t>
            </a:r>
            <a:r>
              <a:rPr lang="es-MX" sz="1800" b="0" i="0" u="none" strike="noStrike" cap="none" baseline="0">
                <a:solidFill>
                  <a:srgbClr val="17365D"/>
                </a:solidFill>
                <a:latin typeface="Calibri"/>
                <a:ea typeface="Calibri"/>
                <a:cs typeface="Calibri"/>
                <a:sym typeface="Calibri"/>
              </a:rPr>
              <a:t>Matrícula ridícula</a:t>
            </a:r>
          </a:p>
          <a:p>
            <a:pPr marL="0" marR="0" lvl="0" indent="0" algn="just" rtl="0">
              <a:spcBef>
                <a:spcPts val="0"/>
              </a:spcBef>
              <a:buNone/>
            </a:pPr>
            <a:endParaRPr sz="1800" b="0" i="0" u="none" strike="noStrike" cap="none" baseline="0">
              <a:solidFill>
                <a:srgbClr val="17365D"/>
              </a:solidFill>
              <a:latin typeface="Calibri"/>
              <a:ea typeface="Calibri"/>
              <a:cs typeface="Calibri"/>
              <a:sym typeface="Calibri"/>
            </a:endParaRPr>
          </a:p>
          <a:p>
            <a:pPr marL="0" marR="0" lvl="0" indent="0" algn="just" rtl="0">
              <a:spcBef>
                <a:spcPts val="0"/>
              </a:spcBef>
              <a:buSzPct val="25000"/>
              <a:buNone/>
            </a:pPr>
            <a:r>
              <a:rPr lang="es-MX" sz="1800" b="0" i="0" u="none" strike="noStrike" cap="none" baseline="0">
                <a:solidFill>
                  <a:srgbClr val="17365D"/>
                </a:solidFill>
                <a:latin typeface="Calibri"/>
                <a:ea typeface="Calibri"/>
                <a:cs typeface="Calibri"/>
                <a:sym typeface="Calibri"/>
              </a:rPr>
              <a:t> Deuda de los estudiantes, </a:t>
            </a:r>
          </a:p>
          <a:p>
            <a:pPr marL="0" marR="0" lvl="0" indent="0" algn="just" rtl="0">
              <a:spcBef>
                <a:spcPts val="0"/>
              </a:spcBef>
              <a:buNone/>
            </a:pPr>
            <a:endParaRPr sz="1800" b="0" i="0" u="none" strike="noStrike" cap="none" baseline="0">
              <a:solidFill>
                <a:srgbClr val="17365D"/>
              </a:solidFill>
              <a:latin typeface="Calibri"/>
              <a:ea typeface="Calibri"/>
              <a:cs typeface="Calibri"/>
              <a:sym typeface="Calibri"/>
            </a:endParaRPr>
          </a:p>
          <a:p>
            <a:pPr marL="0" marR="0" lvl="0" indent="0" algn="just" rtl="0">
              <a:spcBef>
                <a:spcPts val="0"/>
              </a:spcBef>
              <a:buSzPct val="25000"/>
              <a:buNone/>
            </a:pPr>
            <a:r>
              <a:rPr lang="es-MX" sz="1800" b="0" i="0" u="none" strike="noStrike" cap="none" baseline="0">
                <a:solidFill>
                  <a:srgbClr val="17365D"/>
                </a:solidFill>
                <a:latin typeface="Calibri"/>
                <a:ea typeface="Calibri"/>
                <a:cs typeface="Calibri"/>
                <a:sym typeface="Calibri"/>
              </a:rPr>
              <a:t> Presupuestal en caída </a:t>
            </a:r>
          </a:p>
          <a:p>
            <a:pPr marL="0" marR="0" lvl="0" indent="0" algn="just" rtl="0">
              <a:spcBef>
                <a:spcPts val="0"/>
              </a:spcBef>
              <a:buNone/>
            </a:pPr>
            <a:endParaRPr sz="1800" b="0" i="0" u="none" strike="noStrike" cap="none" baseline="0">
              <a:solidFill>
                <a:srgbClr val="17365D"/>
              </a:solidFill>
              <a:latin typeface="Calibri"/>
              <a:ea typeface="Calibri"/>
              <a:cs typeface="Calibri"/>
              <a:sym typeface="Calibri"/>
            </a:endParaRPr>
          </a:p>
          <a:p>
            <a:pPr marL="0" marR="0" lvl="0" indent="0" algn="just" rtl="0">
              <a:spcBef>
                <a:spcPts val="0"/>
              </a:spcBef>
              <a:buSzPct val="25000"/>
              <a:buNone/>
            </a:pPr>
            <a:r>
              <a:rPr lang="es-MX" sz="1800" b="0" i="0" u="none" strike="noStrike" cap="none" baseline="0">
                <a:solidFill>
                  <a:srgbClr val="17365D"/>
                </a:solidFill>
                <a:latin typeface="Calibri"/>
                <a:ea typeface="Calibri"/>
                <a:cs typeface="Calibri"/>
                <a:sym typeface="Calibri"/>
              </a:rPr>
              <a:t>La muerte de la tenencia y los colegios cierran</a:t>
            </a:r>
            <a:r>
              <a:rPr lang="es-MX" sz="1800" b="0" i="0" u="none" strike="noStrike" cap="none" baseline="0">
                <a:solidFill>
                  <a:schemeClr val="lt1"/>
                </a:solidFill>
                <a:latin typeface="Calibri"/>
                <a:ea typeface="Calibri"/>
                <a:cs typeface="Calibri"/>
                <a:sym typeface="Calibri"/>
              </a:rPr>
              <a:t>.</a:t>
            </a:r>
          </a:p>
          <a:p>
            <a:pPr marL="0" marR="0" lvl="0" indent="0" algn="just" rtl="0">
              <a:spcBef>
                <a:spcPts val="0"/>
              </a:spcBef>
              <a:buNone/>
            </a:pPr>
            <a:endParaRPr sz="1800" b="0" i="0" u="none" strike="noStrike" cap="none" baseline="0">
              <a:solidFill>
                <a:srgbClr val="17365D"/>
              </a:solidFill>
              <a:latin typeface="Calibri"/>
              <a:ea typeface="Calibri"/>
              <a:cs typeface="Calibri"/>
              <a:sym typeface="Calibri"/>
            </a:endParaRPr>
          </a:p>
          <a:p>
            <a:pPr marL="0" marR="0" lvl="0" indent="0" algn="just" rtl="0">
              <a:spcBef>
                <a:spcPts val="0"/>
              </a:spcBef>
              <a:buSzPct val="25000"/>
              <a:buNone/>
            </a:pPr>
            <a:r>
              <a:rPr lang="es-MX" sz="1800" b="0" i="0" u="none" strike="noStrike" cap="none" baseline="0">
                <a:solidFill>
                  <a:srgbClr val="17365D"/>
                </a:solidFill>
                <a:latin typeface="Calibri"/>
                <a:ea typeface="Calibri"/>
                <a:cs typeface="Calibri"/>
                <a:sym typeface="Calibri"/>
              </a:rPr>
              <a:t> Que están adaptando las universidades? </a:t>
            </a:r>
          </a:p>
          <a:p>
            <a:pPr marL="0" marR="0" lvl="0" indent="0" algn="just" rtl="0">
              <a:spcBef>
                <a:spcPts val="0"/>
              </a:spcBef>
              <a:buNone/>
            </a:pPr>
            <a:endParaRPr sz="1800" b="0" i="0" u="none" strike="noStrike" cap="none" baseline="0">
              <a:solidFill>
                <a:srgbClr val="17365D"/>
              </a:solidFill>
              <a:latin typeface="Calibri"/>
              <a:ea typeface="Calibri"/>
              <a:cs typeface="Calibri"/>
              <a:sym typeface="Calibri"/>
            </a:endParaRPr>
          </a:p>
          <a:p>
            <a:pPr marL="0" marR="0" lvl="0" indent="0" algn="just" rtl="0">
              <a:spcBef>
                <a:spcPts val="0"/>
              </a:spcBef>
              <a:buSzPct val="25000"/>
              <a:buNone/>
            </a:pPr>
            <a:r>
              <a:rPr lang="es-MX" sz="1800" b="0" i="0" u="none" strike="noStrike" cap="none" baseline="0">
                <a:solidFill>
                  <a:srgbClr val="17365D"/>
                </a:solidFill>
                <a:latin typeface="Calibri"/>
                <a:ea typeface="Calibri"/>
                <a:cs typeface="Calibri"/>
                <a:sym typeface="Calibri"/>
              </a:rPr>
              <a:t>Están luchando para mantenerse con vida? </a:t>
            </a:r>
          </a:p>
          <a:p>
            <a:pPr marL="0" marR="0" lvl="0" indent="0" algn="just" rtl="0">
              <a:spcBef>
                <a:spcPts val="0"/>
              </a:spcBef>
              <a:buNone/>
            </a:pPr>
            <a:endParaRPr sz="1800" b="0" i="0" u="none" strike="noStrike" cap="none" baseline="0">
              <a:solidFill>
                <a:srgbClr val="17365D"/>
              </a:solidFill>
              <a:latin typeface="Calibri"/>
              <a:ea typeface="Calibri"/>
              <a:cs typeface="Calibri"/>
              <a:sym typeface="Calibri"/>
            </a:endParaRPr>
          </a:p>
          <a:p>
            <a:pPr marL="0" marR="0" lvl="0" indent="0" algn="just" rtl="0">
              <a:spcBef>
                <a:spcPts val="0"/>
              </a:spcBef>
              <a:buSzPct val="25000"/>
              <a:buNone/>
            </a:pPr>
            <a:r>
              <a:rPr lang="es-MX" sz="1800" b="0" i="0" u="none" strike="noStrike" cap="none" baseline="0">
                <a:solidFill>
                  <a:srgbClr val="17365D"/>
                </a:solidFill>
                <a:latin typeface="Calibri"/>
                <a:ea typeface="Calibri"/>
                <a:cs typeface="Calibri"/>
                <a:sym typeface="Calibri"/>
              </a:rPr>
              <a:t>¿O están derrotados viendo su desaparición lenta?</a:t>
            </a:r>
          </a:p>
        </p:txBody>
      </p:sp>
      <p:pic>
        <p:nvPicPr>
          <p:cNvPr id="189" name="Shape 189"/>
          <p:cNvPicPr preferRelativeResize="0"/>
          <p:nvPr/>
        </p:nvPicPr>
        <p:blipFill rotWithShape="1">
          <a:blip r:embed="rId3">
            <a:alphaModFix/>
          </a:blip>
          <a:srcRect/>
          <a:stretch/>
        </p:blipFill>
        <p:spPr>
          <a:xfrm>
            <a:off x="6732239" y="6165303"/>
            <a:ext cx="860327" cy="425438"/>
          </a:xfrm>
          <a:prstGeom prst="rect">
            <a:avLst/>
          </a:prstGeom>
          <a:noFill/>
          <a:ln>
            <a:noFill/>
          </a:ln>
        </p:spPr>
      </p:pic>
      <p:pic>
        <p:nvPicPr>
          <p:cNvPr id="190" name="Shape 190"/>
          <p:cNvPicPr preferRelativeResize="0"/>
          <p:nvPr/>
        </p:nvPicPr>
        <p:blipFill rotWithShape="1">
          <a:blip r:embed="rId4">
            <a:alphaModFix/>
          </a:blip>
          <a:srcRect/>
          <a:stretch/>
        </p:blipFill>
        <p:spPr>
          <a:xfrm>
            <a:off x="8168629" y="6127648"/>
            <a:ext cx="648071" cy="500750"/>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p:nvPr/>
        </p:nvSpPr>
        <p:spPr>
          <a:xfrm>
            <a:off x="1205880" y="1700808"/>
            <a:ext cx="4572000" cy="646331"/>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1" i="0" u="none" strike="noStrike" cap="none" baseline="0">
                <a:solidFill>
                  <a:schemeClr val="lt1"/>
                </a:solidFill>
                <a:latin typeface="Calibri"/>
                <a:ea typeface="Calibri"/>
                <a:cs typeface="Calibri"/>
                <a:sym typeface="Calibri"/>
              </a:rPr>
              <a:t>¿Cuál es el papel de las universidades en el desarrollo global?</a:t>
            </a:r>
          </a:p>
        </p:txBody>
      </p:sp>
      <p:sp>
        <p:nvSpPr>
          <p:cNvPr id="196" name="Shape 196"/>
          <p:cNvSpPr/>
          <p:nvPr/>
        </p:nvSpPr>
        <p:spPr>
          <a:xfrm>
            <a:off x="4355976" y="3933055"/>
            <a:ext cx="2016224" cy="369332"/>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1" i="0" u="none" strike="noStrike" cap="none" baseline="0">
                <a:solidFill>
                  <a:srgbClr val="17365D"/>
                </a:solidFill>
                <a:latin typeface="Calibri"/>
                <a:ea typeface="Calibri"/>
                <a:cs typeface="Calibri"/>
                <a:sym typeface="Calibri"/>
              </a:rPr>
              <a:t>Banco Mundial </a:t>
            </a:r>
          </a:p>
        </p:txBody>
      </p:sp>
      <p:pic>
        <p:nvPicPr>
          <p:cNvPr id="197" name="Shape 197"/>
          <p:cNvPicPr preferRelativeResize="0"/>
          <p:nvPr/>
        </p:nvPicPr>
        <p:blipFill rotWithShape="1">
          <a:blip r:embed="rId3">
            <a:alphaModFix/>
          </a:blip>
          <a:srcRect/>
          <a:stretch/>
        </p:blipFill>
        <p:spPr>
          <a:xfrm>
            <a:off x="6732239" y="6165303"/>
            <a:ext cx="860327" cy="425438"/>
          </a:xfrm>
          <a:prstGeom prst="rect">
            <a:avLst/>
          </a:prstGeom>
          <a:noFill/>
          <a:ln>
            <a:noFill/>
          </a:ln>
        </p:spPr>
      </p:pic>
      <p:pic>
        <p:nvPicPr>
          <p:cNvPr id="198" name="Shape 198"/>
          <p:cNvPicPr preferRelativeResize="0"/>
          <p:nvPr/>
        </p:nvPicPr>
        <p:blipFill rotWithShape="1">
          <a:blip r:embed="rId4">
            <a:alphaModFix/>
          </a:blip>
          <a:srcRect/>
          <a:stretch/>
        </p:blipFill>
        <p:spPr>
          <a:xfrm>
            <a:off x="8168629" y="6127648"/>
            <a:ext cx="648071" cy="500750"/>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p:nvPr/>
        </p:nvSpPr>
        <p:spPr>
          <a:xfrm>
            <a:off x="683568" y="1052734"/>
            <a:ext cx="4572000" cy="646331"/>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1" i="0" u="none" strike="noStrike" cap="none" baseline="0">
                <a:solidFill>
                  <a:schemeClr val="lt1"/>
                </a:solidFill>
                <a:latin typeface="Calibri"/>
                <a:ea typeface="Calibri"/>
                <a:cs typeface="Calibri"/>
                <a:sym typeface="Calibri"/>
              </a:rPr>
              <a:t>La educación superior en el centro de los objetivos educativos post 2015</a:t>
            </a:r>
          </a:p>
        </p:txBody>
      </p:sp>
      <p:sp>
        <p:nvSpPr>
          <p:cNvPr id="204" name="Shape 204"/>
          <p:cNvSpPr/>
          <p:nvPr/>
        </p:nvSpPr>
        <p:spPr>
          <a:xfrm>
            <a:off x="2286000" y="2551836"/>
            <a:ext cx="4572000" cy="1754325"/>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0" i="0" u="none" strike="noStrike" cap="none" baseline="0">
                <a:solidFill>
                  <a:srgbClr val="17365D"/>
                </a:solidFill>
                <a:latin typeface="Calibri"/>
                <a:ea typeface="Calibri"/>
                <a:cs typeface="Calibri"/>
                <a:sym typeface="Calibri"/>
              </a:rPr>
              <a:t>Con la aproximación a la fecha límite para las metas de la UNESCO “Educación para Todos”, es cada vez mayor el consenso de que los esfuerzos mundiales después de 2015 en el sector de la educación </a:t>
            </a:r>
            <a:r>
              <a:rPr lang="es-MX" sz="1800" b="1" i="0" u="none" strike="noStrike" cap="none" baseline="0">
                <a:solidFill>
                  <a:srgbClr val="17365D"/>
                </a:solidFill>
                <a:latin typeface="Calibri"/>
                <a:ea typeface="Calibri"/>
                <a:cs typeface="Calibri"/>
                <a:sym typeface="Calibri"/>
              </a:rPr>
              <a:t>deben centrarse en el sector terciario</a:t>
            </a:r>
            <a:r>
              <a:rPr lang="es-MX" sz="1800" b="0" i="0" u="none" strike="noStrike" cap="none" baseline="0">
                <a:solidFill>
                  <a:srgbClr val="17365D"/>
                </a:solidFill>
                <a:latin typeface="Calibri"/>
                <a:ea typeface="Calibri"/>
                <a:cs typeface="Calibri"/>
                <a:sym typeface="Calibri"/>
              </a:rPr>
              <a:t>.</a:t>
            </a:r>
          </a:p>
        </p:txBody>
      </p:sp>
      <p:pic>
        <p:nvPicPr>
          <p:cNvPr id="205" name="Shape 205"/>
          <p:cNvPicPr preferRelativeResize="0"/>
          <p:nvPr/>
        </p:nvPicPr>
        <p:blipFill rotWithShape="1">
          <a:blip r:embed="rId3">
            <a:alphaModFix/>
          </a:blip>
          <a:srcRect/>
          <a:stretch/>
        </p:blipFill>
        <p:spPr>
          <a:xfrm>
            <a:off x="6732239" y="6165303"/>
            <a:ext cx="860327" cy="425438"/>
          </a:xfrm>
          <a:prstGeom prst="rect">
            <a:avLst/>
          </a:prstGeom>
          <a:noFill/>
          <a:ln>
            <a:noFill/>
          </a:ln>
        </p:spPr>
      </p:pic>
      <p:pic>
        <p:nvPicPr>
          <p:cNvPr id="206" name="Shape 206"/>
          <p:cNvPicPr preferRelativeResize="0"/>
          <p:nvPr/>
        </p:nvPicPr>
        <p:blipFill rotWithShape="1">
          <a:blip r:embed="rId4">
            <a:alphaModFix/>
          </a:blip>
          <a:srcRect/>
          <a:stretch/>
        </p:blipFill>
        <p:spPr>
          <a:xfrm>
            <a:off x="8168629" y="6127648"/>
            <a:ext cx="648071" cy="500750"/>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755575" y="980728"/>
            <a:ext cx="4572000" cy="646331"/>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1" i="0" u="none" strike="noStrike" cap="none" baseline="0">
                <a:solidFill>
                  <a:schemeClr val="lt1"/>
                </a:solidFill>
                <a:latin typeface="Calibri"/>
                <a:ea typeface="Calibri"/>
                <a:cs typeface="Calibri"/>
                <a:sym typeface="Calibri"/>
              </a:rPr>
              <a:t>Benchmarking de tu universidad: ¿Por qué y cómo?</a:t>
            </a:r>
          </a:p>
        </p:txBody>
      </p:sp>
      <p:sp>
        <p:nvSpPr>
          <p:cNvPr id="212" name="Shape 212"/>
          <p:cNvSpPr/>
          <p:nvPr/>
        </p:nvSpPr>
        <p:spPr>
          <a:xfrm>
            <a:off x="2286000" y="2690335"/>
            <a:ext cx="4572000" cy="3077765"/>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just" rtl="0">
              <a:spcBef>
                <a:spcPts val="0"/>
              </a:spcBef>
              <a:buSzPct val="25000"/>
              <a:buNone/>
            </a:pPr>
            <a:r>
              <a:rPr lang="es-MX" sz="1800" b="0" i="0" u="none" strike="noStrike" cap="none" baseline="0">
                <a:solidFill>
                  <a:srgbClr val="17365D"/>
                </a:solidFill>
                <a:latin typeface="Calibri"/>
                <a:ea typeface="Calibri"/>
                <a:cs typeface="Calibri"/>
                <a:sym typeface="Calibri"/>
              </a:rPr>
              <a:t>¿Qué reputación tiene su institución en el sector de la educación superior?</a:t>
            </a:r>
          </a:p>
          <a:p>
            <a:pPr marL="0" marR="0" lvl="0" indent="0" algn="just" rtl="0">
              <a:spcBef>
                <a:spcPts val="0"/>
              </a:spcBef>
              <a:buNone/>
            </a:pPr>
            <a:endParaRPr sz="1800" b="0" i="0" u="none" strike="noStrike" cap="none" baseline="0">
              <a:solidFill>
                <a:srgbClr val="17365D"/>
              </a:solidFill>
              <a:latin typeface="Calibri"/>
              <a:ea typeface="Calibri"/>
              <a:cs typeface="Calibri"/>
              <a:sym typeface="Calibri"/>
            </a:endParaRPr>
          </a:p>
          <a:p>
            <a:pPr marL="0" marR="0" lvl="0" indent="0" algn="just" rtl="0">
              <a:spcBef>
                <a:spcPts val="0"/>
              </a:spcBef>
              <a:buSzPct val="25000"/>
              <a:buNone/>
            </a:pPr>
            <a:r>
              <a:rPr lang="es-MX" sz="1800" b="0" i="0" u="none" strike="noStrike" cap="none" baseline="0">
                <a:solidFill>
                  <a:srgbClr val="17365D"/>
                </a:solidFill>
                <a:latin typeface="Calibri"/>
                <a:ea typeface="Calibri"/>
                <a:cs typeface="Calibri"/>
                <a:sym typeface="Calibri"/>
              </a:rPr>
              <a:t> ¿Cómo se diferencia de la competencia?</a:t>
            </a:r>
          </a:p>
          <a:p>
            <a:pPr marL="0" marR="0" lvl="0" indent="0" algn="just" rtl="0">
              <a:spcBef>
                <a:spcPts val="0"/>
              </a:spcBef>
              <a:buNone/>
            </a:pPr>
            <a:endParaRPr sz="1800" b="0" i="0" u="none" strike="noStrike" cap="none" baseline="0">
              <a:solidFill>
                <a:srgbClr val="17365D"/>
              </a:solidFill>
              <a:latin typeface="Calibri"/>
              <a:ea typeface="Calibri"/>
              <a:cs typeface="Calibri"/>
              <a:sym typeface="Calibri"/>
            </a:endParaRPr>
          </a:p>
          <a:p>
            <a:pPr marL="0" marR="0" lvl="0" indent="0" algn="just" rtl="0">
              <a:spcBef>
                <a:spcPts val="0"/>
              </a:spcBef>
              <a:buSzPct val="25000"/>
              <a:buNone/>
            </a:pPr>
            <a:r>
              <a:rPr lang="es-MX" sz="1800" b="0" i="0" u="none" strike="noStrike" cap="none" baseline="0">
                <a:solidFill>
                  <a:srgbClr val="17365D"/>
                </a:solidFill>
                <a:latin typeface="Calibri"/>
                <a:ea typeface="Calibri"/>
                <a:cs typeface="Calibri"/>
                <a:sym typeface="Calibri"/>
              </a:rPr>
              <a:t> ¿Cómo se puede aprender de aquellas instituciones con las cooperamos o competimos?</a:t>
            </a:r>
          </a:p>
          <a:p>
            <a:pPr marL="0" marR="0" lvl="0" indent="0" algn="just" rtl="0">
              <a:spcBef>
                <a:spcPts val="0"/>
              </a:spcBef>
              <a:buNone/>
            </a:pPr>
            <a:endParaRPr sz="1800" b="0" i="0" u="none" strike="noStrike" cap="none" baseline="0">
              <a:solidFill>
                <a:srgbClr val="17365D"/>
              </a:solidFill>
              <a:latin typeface="Calibri"/>
              <a:ea typeface="Calibri"/>
              <a:cs typeface="Calibri"/>
              <a:sym typeface="Calibri"/>
            </a:endParaRPr>
          </a:p>
          <a:p>
            <a:pPr marL="0" marR="0" lvl="0" indent="0" algn="just" rtl="0">
              <a:spcBef>
                <a:spcPts val="0"/>
              </a:spcBef>
              <a:buSzPct val="25000"/>
              <a:buNone/>
            </a:pPr>
            <a:r>
              <a:rPr lang="es-MX" sz="1600" b="0" i="1" u="none" strike="noStrike" cap="none" baseline="0">
                <a:solidFill>
                  <a:srgbClr val="17365D"/>
                </a:solidFill>
                <a:latin typeface="Calibri"/>
                <a:ea typeface="Calibri"/>
                <a:cs typeface="Calibri"/>
                <a:sym typeface="Calibri"/>
              </a:rPr>
              <a:t>Academia: European Association  por International Education.</a:t>
            </a:r>
          </a:p>
        </p:txBody>
      </p:sp>
      <p:pic>
        <p:nvPicPr>
          <p:cNvPr id="213" name="Shape 213"/>
          <p:cNvPicPr preferRelativeResize="0"/>
          <p:nvPr/>
        </p:nvPicPr>
        <p:blipFill rotWithShape="1">
          <a:blip r:embed="rId3">
            <a:alphaModFix/>
          </a:blip>
          <a:srcRect/>
          <a:stretch/>
        </p:blipFill>
        <p:spPr>
          <a:xfrm>
            <a:off x="6732239" y="6165303"/>
            <a:ext cx="860327" cy="425438"/>
          </a:xfrm>
          <a:prstGeom prst="rect">
            <a:avLst/>
          </a:prstGeom>
          <a:noFill/>
          <a:ln>
            <a:noFill/>
          </a:ln>
        </p:spPr>
      </p:pic>
      <p:pic>
        <p:nvPicPr>
          <p:cNvPr id="214" name="Shape 214"/>
          <p:cNvPicPr preferRelativeResize="0"/>
          <p:nvPr/>
        </p:nvPicPr>
        <p:blipFill rotWithShape="1">
          <a:blip r:embed="rId4">
            <a:alphaModFix/>
          </a:blip>
          <a:srcRect/>
          <a:stretch/>
        </p:blipFill>
        <p:spPr>
          <a:xfrm>
            <a:off x="8168629" y="6127648"/>
            <a:ext cx="648071" cy="500750"/>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p:nvPr/>
        </p:nvSpPr>
        <p:spPr>
          <a:xfrm>
            <a:off x="467543" y="404663"/>
            <a:ext cx="4572000" cy="923329"/>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1" i="0" u="none" strike="noStrike" cap="none" baseline="0">
                <a:solidFill>
                  <a:schemeClr val="lt1"/>
                </a:solidFill>
                <a:latin typeface="Calibri"/>
                <a:ea typeface="Calibri"/>
                <a:cs typeface="Calibri"/>
                <a:sym typeface="Calibri"/>
              </a:rPr>
              <a:t>La gestión de supervisión de las sucursales universitarias internacionales en la educación superior</a:t>
            </a:r>
          </a:p>
        </p:txBody>
      </p:sp>
      <p:sp>
        <p:nvSpPr>
          <p:cNvPr id="220" name="Shape 220"/>
          <p:cNvSpPr/>
          <p:nvPr/>
        </p:nvSpPr>
        <p:spPr>
          <a:xfrm>
            <a:off x="1993566" y="2059015"/>
            <a:ext cx="6264696" cy="4278094"/>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just" rtl="0">
              <a:spcBef>
                <a:spcPts val="0"/>
              </a:spcBef>
              <a:buSzPct val="25000"/>
              <a:buNone/>
            </a:pPr>
            <a:r>
              <a:rPr lang="es-MX" sz="1600" b="0" i="0" u="none" strike="noStrike" cap="none" baseline="0">
                <a:solidFill>
                  <a:srgbClr val="17365D"/>
                </a:solidFill>
                <a:latin typeface="Calibri"/>
                <a:ea typeface="Calibri"/>
                <a:cs typeface="Calibri"/>
                <a:sym typeface="Calibri"/>
              </a:rPr>
              <a:t>En las últimas dos décadas, muchos colegios y universidades han establecido campus universitarios de sus instituciones en países extranjeros, lo que ha devenido en una de las manifestaciones más relevantes de internacionalización universitaria entre las instituciones llamadas de rango mundial. </a:t>
            </a:r>
          </a:p>
          <a:p>
            <a:pPr marL="0" marR="0" lvl="0" indent="0" algn="just" rtl="0">
              <a:spcBef>
                <a:spcPts val="0"/>
              </a:spcBef>
              <a:buNone/>
            </a:pPr>
            <a:endParaRPr sz="1600" b="0" i="0" u="none" strike="noStrike" cap="none" baseline="0">
              <a:solidFill>
                <a:srgbClr val="17365D"/>
              </a:solidFill>
              <a:latin typeface="Calibri"/>
              <a:ea typeface="Calibri"/>
              <a:cs typeface="Calibri"/>
              <a:sym typeface="Calibri"/>
            </a:endParaRPr>
          </a:p>
          <a:p>
            <a:pPr marL="0" marR="0" lvl="0" indent="0" algn="just" rtl="0">
              <a:spcBef>
                <a:spcPts val="0"/>
              </a:spcBef>
              <a:buSzPct val="25000"/>
              <a:buNone/>
            </a:pPr>
            <a:r>
              <a:rPr lang="es-MX" sz="1600" b="0" i="0" u="none" strike="noStrike" cap="none" baseline="0">
                <a:solidFill>
                  <a:srgbClr val="17365D"/>
                </a:solidFill>
                <a:latin typeface="Calibri"/>
                <a:ea typeface="Calibri"/>
                <a:cs typeface="Calibri"/>
                <a:sym typeface="Calibri"/>
              </a:rPr>
              <a:t>El desarrollo de estos centros en terceros países ha hecho que estas instituciones hayan tenido que desarrollar competencias de gestión a través de las fronteras geopolíticas. </a:t>
            </a:r>
          </a:p>
          <a:p>
            <a:pPr marL="0" marR="0" lvl="0" indent="0" algn="just" rtl="0">
              <a:spcBef>
                <a:spcPts val="0"/>
              </a:spcBef>
              <a:buNone/>
            </a:pPr>
            <a:endParaRPr sz="1600" b="0" i="0" u="none" strike="noStrike" cap="none" baseline="0">
              <a:solidFill>
                <a:srgbClr val="17365D"/>
              </a:solidFill>
              <a:latin typeface="Calibri"/>
              <a:ea typeface="Calibri"/>
              <a:cs typeface="Calibri"/>
              <a:sym typeface="Calibri"/>
            </a:endParaRPr>
          </a:p>
          <a:p>
            <a:pPr marL="0" marR="0" lvl="0" indent="0" algn="just" rtl="0">
              <a:spcBef>
                <a:spcPts val="0"/>
              </a:spcBef>
              <a:buSzPct val="25000"/>
              <a:buNone/>
            </a:pPr>
            <a:r>
              <a:rPr lang="es-MX" sz="1600" b="0" i="0" u="none" strike="noStrike" cap="none" baseline="0">
                <a:solidFill>
                  <a:srgbClr val="17365D"/>
                </a:solidFill>
                <a:latin typeface="Calibri"/>
                <a:ea typeface="Calibri"/>
                <a:cs typeface="Calibri"/>
                <a:sym typeface="Calibri"/>
              </a:rPr>
              <a:t>El presente estudio identificó las </a:t>
            </a:r>
            <a:r>
              <a:rPr lang="es-MX" sz="1600" b="1" i="0" u="none" strike="noStrike" cap="none" baseline="0">
                <a:solidFill>
                  <a:srgbClr val="17365D"/>
                </a:solidFill>
                <a:latin typeface="Calibri"/>
                <a:ea typeface="Calibri"/>
                <a:cs typeface="Calibri"/>
                <a:sym typeface="Calibri"/>
              </a:rPr>
              <a:t>tres principales áreas de supervisión de preocupación</a:t>
            </a:r>
            <a:r>
              <a:rPr lang="es-MX" sz="1600" b="0" i="0" u="none" strike="noStrike" cap="none" baseline="0">
                <a:solidFill>
                  <a:srgbClr val="17365D"/>
                </a:solidFill>
                <a:latin typeface="Calibri"/>
                <a:ea typeface="Calibri"/>
                <a:cs typeface="Calibri"/>
                <a:sym typeface="Calibri"/>
              </a:rPr>
              <a:t> para estas universidades multinacionales: el profesorado, los planes de estudios y las finanzas a través de entrevistas que realizó a altos funcionarios de instituciones de educación superior que operan una o más sucursales internacionales.</a:t>
            </a:r>
          </a:p>
          <a:p>
            <a:pPr marL="0" marR="0" lvl="0" indent="0" algn="just" rtl="0">
              <a:spcBef>
                <a:spcPts val="0"/>
              </a:spcBef>
              <a:buNone/>
            </a:pPr>
            <a:endParaRPr sz="1600" b="0" i="0" u="none" strike="noStrike" cap="none" baseline="0">
              <a:solidFill>
                <a:srgbClr val="17365D"/>
              </a:solidFill>
              <a:latin typeface="Calibri"/>
              <a:ea typeface="Calibri"/>
              <a:cs typeface="Calibri"/>
              <a:sym typeface="Calibri"/>
            </a:endParaRPr>
          </a:p>
          <a:p>
            <a:pPr marL="0" marR="0" lvl="0" indent="0" algn="just" rtl="0">
              <a:spcBef>
                <a:spcPts val="0"/>
              </a:spcBef>
              <a:buSzPct val="25000"/>
              <a:buNone/>
            </a:pPr>
            <a:r>
              <a:rPr lang="es-MX" sz="1400" b="0" i="1" u="none" strike="noStrike" cap="none" baseline="0">
                <a:solidFill>
                  <a:srgbClr val="17365D"/>
                </a:solidFill>
                <a:latin typeface="Calibri"/>
                <a:ea typeface="Calibri"/>
                <a:cs typeface="Calibri"/>
                <a:sym typeface="Calibri"/>
              </a:rPr>
              <a:t>Fuente : Observatorio Global Univercyt</a:t>
            </a:r>
          </a:p>
        </p:txBody>
      </p:sp>
      <p:pic>
        <p:nvPicPr>
          <p:cNvPr id="221" name="Shape 221"/>
          <p:cNvPicPr preferRelativeResize="0"/>
          <p:nvPr/>
        </p:nvPicPr>
        <p:blipFill rotWithShape="1">
          <a:blip r:embed="rId3">
            <a:alphaModFix/>
          </a:blip>
          <a:srcRect/>
          <a:stretch/>
        </p:blipFill>
        <p:spPr>
          <a:xfrm>
            <a:off x="7397935" y="6412419"/>
            <a:ext cx="860327" cy="425438"/>
          </a:xfrm>
          <a:prstGeom prst="rect">
            <a:avLst/>
          </a:prstGeom>
          <a:noFill/>
          <a:ln>
            <a:noFill/>
          </a:ln>
        </p:spPr>
      </p:pic>
      <p:pic>
        <p:nvPicPr>
          <p:cNvPr id="222" name="Shape 222"/>
          <p:cNvPicPr preferRelativeResize="0"/>
          <p:nvPr/>
        </p:nvPicPr>
        <p:blipFill rotWithShape="1">
          <a:blip r:embed="rId4">
            <a:alphaModFix/>
          </a:blip>
          <a:srcRect/>
          <a:stretch/>
        </p:blipFill>
        <p:spPr>
          <a:xfrm>
            <a:off x="8456352" y="6337108"/>
            <a:ext cx="648071" cy="500750"/>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p:nvPr/>
        </p:nvSpPr>
        <p:spPr>
          <a:xfrm>
            <a:off x="683568" y="1052736"/>
            <a:ext cx="4572000" cy="923329"/>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just" rtl="0">
              <a:spcBef>
                <a:spcPts val="0"/>
              </a:spcBef>
              <a:buSzPct val="25000"/>
              <a:buNone/>
            </a:pPr>
            <a:r>
              <a:rPr lang="es-MX" sz="1800" b="1" i="0" u="none" strike="noStrike" cap="none" baseline="0">
                <a:solidFill>
                  <a:schemeClr val="lt1"/>
                </a:solidFill>
                <a:latin typeface="Calibri"/>
                <a:ea typeface="Calibri"/>
                <a:cs typeface="Calibri"/>
                <a:sym typeface="Calibri"/>
              </a:rPr>
              <a:t>¿Tiene que ser el inglés la lengua para desarrollar procesos trasnacionales de educación superior?</a:t>
            </a:r>
          </a:p>
        </p:txBody>
      </p:sp>
      <p:sp>
        <p:nvSpPr>
          <p:cNvPr id="228" name="Shape 228"/>
          <p:cNvSpPr/>
          <p:nvPr/>
        </p:nvSpPr>
        <p:spPr>
          <a:xfrm>
            <a:off x="2286000" y="3105834"/>
            <a:ext cx="4572000" cy="1138772"/>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0" i="0" u="none" strike="noStrike" cap="none" baseline="0">
                <a:solidFill>
                  <a:srgbClr val="17365D"/>
                </a:solidFill>
                <a:latin typeface="Calibri"/>
                <a:ea typeface="Calibri"/>
                <a:cs typeface="Calibri"/>
                <a:sym typeface="Calibri"/>
              </a:rPr>
              <a:t>Esta es una </a:t>
            </a:r>
            <a:r>
              <a:rPr lang="es-MX" sz="1800" b="1" i="0" u="none" strike="noStrike" cap="none" baseline="0">
                <a:solidFill>
                  <a:srgbClr val="17365D"/>
                </a:solidFill>
                <a:latin typeface="Calibri"/>
                <a:ea typeface="Calibri"/>
                <a:cs typeface="Calibri"/>
                <a:sym typeface="Calibri"/>
              </a:rPr>
              <a:t>tendencia que debe aumentar en el futuro</a:t>
            </a:r>
            <a:r>
              <a:rPr lang="es-MX" sz="1800" b="0" i="0" u="none" strike="noStrike" cap="none" baseline="0">
                <a:solidFill>
                  <a:srgbClr val="17365D"/>
                </a:solidFill>
                <a:latin typeface="Calibri"/>
                <a:ea typeface="Calibri"/>
                <a:cs typeface="Calibri"/>
                <a:sym typeface="Calibri"/>
              </a:rPr>
              <a:t> pero más a escala regional</a:t>
            </a:r>
          </a:p>
          <a:p>
            <a:pPr marL="0" marR="0" lvl="0" indent="0" algn="l" rtl="0">
              <a:spcBef>
                <a:spcPts val="0"/>
              </a:spcBef>
              <a:buNone/>
            </a:pPr>
            <a:endParaRPr sz="1800" b="0" i="0" u="none" strike="noStrike" cap="none" baseline="0">
              <a:solidFill>
                <a:srgbClr val="17365D"/>
              </a:solidFill>
              <a:latin typeface="Calibri"/>
              <a:ea typeface="Calibri"/>
              <a:cs typeface="Calibri"/>
              <a:sym typeface="Calibri"/>
            </a:endParaRPr>
          </a:p>
          <a:p>
            <a:pPr marL="0" marR="0" lvl="0" indent="0" algn="l" rtl="0">
              <a:spcBef>
                <a:spcPts val="0"/>
              </a:spcBef>
              <a:buSzPct val="25000"/>
              <a:buNone/>
            </a:pPr>
            <a:r>
              <a:rPr lang="es-MX" sz="1400" b="0" i="1" u="none" strike="noStrike" cap="none" baseline="0">
                <a:solidFill>
                  <a:srgbClr val="17365D"/>
                </a:solidFill>
                <a:latin typeface="Calibri"/>
                <a:ea typeface="Calibri"/>
                <a:cs typeface="Calibri"/>
                <a:sym typeface="Calibri"/>
              </a:rPr>
              <a:t>Fuente: Oservatorio Global Univercyt</a:t>
            </a:r>
          </a:p>
        </p:txBody>
      </p:sp>
      <p:pic>
        <p:nvPicPr>
          <p:cNvPr id="229" name="Shape 229"/>
          <p:cNvPicPr preferRelativeResize="0"/>
          <p:nvPr/>
        </p:nvPicPr>
        <p:blipFill rotWithShape="1">
          <a:blip r:embed="rId3">
            <a:alphaModFix/>
          </a:blip>
          <a:srcRect/>
          <a:stretch/>
        </p:blipFill>
        <p:spPr>
          <a:xfrm>
            <a:off x="6858000" y="6411794"/>
            <a:ext cx="860327" cy="425438"/>
          </a:xfrm>
          <a:prstGeom prst="rect">
            <a:avLst/>
          </a:prstGeom>
          <a:noFill/>
          <a:ln>
            <a:noFill/>
          </a:ln>
        </p:spPr>
      </p:pic>
      <p:pic>
        <p:nvPicPr>
          <p:cNvPr id="230" name="Shape 230"/>
          <p:cNvPicPr preferRelativeResize="0"/>
          <p:nvPr/>
        </p:nvPicPr>
        <p:blipFill rotWithShape="1">
          <a:blip r:embed="rId4">
            <a:alphaModFix/>
          </a:blip>
          <a:srcRect/>
          <a:stretch/>
        </p:blipFill>
        <p:spPr>
          <a:xfrm>
            <a:off x="8132315" y="6337108"/>
            <a:ext cx="648071" cy="500750"/>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Shape 92"/>
          <p:cNvPicPr preferRelativeResize="0"/>
          <p:nvPr/>
        </p:nvPicPr>
        <p:blipFill rotWithShape="1">
          <a:blip r:embed="rId3">
            <a:alphaModFix/>
          </a:blip>
          <a:srcRect/>
          <a:stretch/>
        </p:blipFill>
        <p:spPr>
          <a:xfrm>
            <a:off x="775962" y="1798718"/>
            <a:ext cx="7619999" cy="4248472"/>
          </a:xfrm>
          <a:prstGeom prst="rect">
            <a:avLst/>
          </a:prstGeom>
          <a:noFill/>
          <a:ln>
            <a:noFill/>
          </a:ln>
        </p:spPr>
      </p:pic>
      <p:sp>
        <p:nvSpPr>
          <p:cNvPr id="93" name="Shape 93"/>
          <p:cNvSpPr txBox="1"/>
          <p:nvPr/>
        </p:nvSpPr>
        <p:spPr>
          <a:xfrm>
            <a:off x="755575" y="260647"/>
            <a:ext cx="7632848" cy="1143000"/>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Clr>
                <a:schemeClr val="lt1"/>
              </a:buClr>
              <a:buSzPct val="25000"/>
              <a:buFont typeface="Calibri"/>
              <a:buNone/>
            </a:pPr>
            <a:r>
              <a:rPr lang="es-MX" sz="2000" b="1" i="0" u="none" strike="noStrike" cap="none" baseline="0">
                <a:solidFill>
                  <a:schemeClr val="lt1"/>
                </a:solidFill>
                <a:latin typeface="Calibri"/>
                <a:ea typeface="Calibri"/>
                <a:cs typeface="Calibri"/>
                <a:sym typeface="Calibri"/>
              </a:rPr>
              <a:t>Índice de Desarrollo Humano (IDH)</a:t>
            </a:r>
            <a:br>
              <a:rPr lang="es-MX" sz="2000" b="1" i="0" u="none" strike="noStrike" cap="none" baseline="0">
                <a:solidFill>
                  <a:schemeClr val="lt1"/>
                </a:solidFill>
                <a:latin typeface="Calibri"/>
                <a:ea typeface="Calibri"/>
                <a:cs typeface="Calibri"/>
                <a:sym typeface="Calibri"/>
              </a:rPr>
            </a:br>
            <a:r>
              <a:rPr lang="es-MX" sz="2000" b="1" i="0" u="none" strike="noStrike" cap="none" baseline="0">
                <a:solidFill>
                  <a:schemeClr val="lt1"/>
                </a:solidFill>
                <a:latin typeface="Calibri"/>
                <a:ea typeface="Calibri"/>
                <a:cs typeface="Calibri"/>
                <a:sym typeface="Calibri"/>
              </a:rPr>
              <a:t>De la ONU</a:t>
            </a:r>
          </a:p>
        </p:txBody>
      </p:sp>
      <p:pic>
        <p:nvPicPr>
          <p:cNvPr id="94" name="Shape 94"/>
          <p:cNvPicPr preferRelativeResize="0"/>
          <p:nvPr/>
        </p:nvPicPr>
        <p:blipFill rotWithShape="1">
          <a:blip r:embed="rId4">
            <a:alphaModFix/>
          </a:blip>
          <a:srcRect/>
          <a:stretch/>
        </p:blipFill>
        <p:spPr>
          <a:xfrm>
            <a:off x="8321500" y="6134767"/>
            <a:ext cx="600235" cy="611782"/>
          </a:xfrm>
          <a:prstGeom prst="rect">
            <a:avLst/>
          </a:prstGeom>
          <a:noFill/>
          <a:ln>
            <a:noFill/>
          </a:ln>
        </p:spPr>
      </p:pic>
      <p:pic>
        <p:nvPicPr>
          <p:cNvPr id="95" name="Shape 95"/>
          <p:cNvPicPr preferRelativeResize="0"/>
          <p:nvPr/>
        </p:nvPicPr>
        <p:blipFill rotWithShape="1">
          <a:blip r:embed="rId5">
            <a:alphaModFix/>
          </a:blip>
          <a:srcRect/>
          <a:stretch/>
        </p:blipFill>
        <p:spPr>
          <a:xfrm>
            <a:off x="7020271" y="6396569"/>
            <a:ext cx="1127955" cy="283621"/>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p:nvPr/>
        </p:nvSpPr>
        <p:spPr>
          <a:xfrm>
            <a:off x="755575" y="1124744"/>
            <a:ext cx="4572000" cy="646331"/>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1" i="0" u="none" strike="noStrike" cap="none" baseline="0">
                <a:solidFill>
                  <a:schemeClr val="lt1"/>
                </a:solidFill>
                <a:latin typeface="Calibri"/>
                <a:ea typeface="Calibri"/>
                <a:cs typeface="Calibri"/>
                <a:sym typeface="Calibri"/>
              </a:rPr>
              <a:t>Programas de estudios conjuntos: la forma más integrada para la internacionalización</a:t>
            </a:r>
          </a:p>
        </p:txBody>
      </p:sp>
      <p:sp>
        <p:nvSpPr>
          <p:cNvPr id="236" name="Shape 236"/>
          <p:cNvSpPr/>
          <p:nvPr/>
        </p:nvSpPr>
        <p:spPr>
          <a:xfrm>
            <a:off x="2286000" y="2413338"/>
            <a:ext cx="4572000" cy="3016209"/>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just" rtl="0">
              <a:spcBef>
                <a:spcPts val="0"/>
              </a:spcBef>
              <a:buSzPct val="25000"/>
              <a:buNone/>
            </a:pPr>
            <a:r>
              <a:rPr lang="es-MX" sz="1800" b="1" i="0" u="none" strike="noStrike" cap="none" baseline="0">
                <a:solidFill>
                  <a:srgbClr val="17365D"/>
                </a:solidFill>
                <a:latin typeface="Calibri"/>
                <a:ea typeface="Calibri"/>
                <a:cs typeface="Calibri"/>
                <a:sym typeface="Calibri"/>
              </a:rPr>
              <a:t>desarrollar programas de estudios conjuntos entre varias instituciones de educación superior como una de las formas más eficientes de potenciar vínculos interinstitucionales sólidos que tributen a la consolidación de procesos de internacionalización universitaria.</a:t>
            </a:r>
          </a:p>
          <a:p>
            <a:pPr marL="0" marR="0" lvl="0" indent="0" algn="just" rtl="0">
              <a:spcBef>
                <a:spcPts val="0"/>
              </a:spcBef>
              <a:buNone/>
            </a:pPr>
            <a:endParaRPr sz="1800" b="0" i="0" u="none" strike="noStrike" cap="none" baseline="0">
              <a:solidFill>
                <a:srgbClr val="17365D"/>
              </a:solidFill>
              <a:latin typeface="Calibri"/>
              <a:ea typeface="Calibri"/>
              <a:cs typeface="Calibri"/>
              <a:sym typeface="Calibri"/>
            </a:endParaRPr>
          </a:p>
          <a:p>
            <a:pPr marL="0" marR="0" lvl="0" indent="0" algn="just" rtl="0">
              <a:spcBef>
                <a:spcPts val="0"/>
              </a:spcBef>
              <a:buSzPct val="25000"/>
              <a:buNone/>
            </a:pPr>
            <a:r>
              <a:rPr lang="es-MX" sz="1400" b="0" i="1" u="none" strike="noStrike" cap="none" baseline="0">
                <a:solidFill>
                  <a:srgbClr val="17365D"/>
                </a:solidFill>
                <a:latin typeface="Calibri"/>
                <a:ea typeface="Calibri"/>
                <a:cs typeface="Calibri"/>
                <a:sym typeface="Calibri"/>
              </a:rPr>
              <a:t>Academia: European Association  por International Education (EAIE)</a:t>
            </a:r>
          </a:p>
          <a:p>
            <a:pPr marL="0" marR="0" lvl="0" indent="0" algn="l" rtl="0">
              <a:spcBef>
                <a:spcPts val="0"/>
              </a:spcBef>
              <a:buNone/>
            </a:pPr>
            <a:endParaRPr sz="1800" b="0" i="0" u="none" strike="noStrike" cap="none" baseline="0">
              <a:solidFill>
                <a:schemeClr val="lt1"/>
              </a:solidFill>
              <a:latin typeface="Calibri"/>
              <a:ea typeface="Calibri"/>
              <a:cs typeface="Calibri"/>
              <a:sym typeface="Calibri"/>
            </a:endParaRPr>
          </a:p>
        </p:txBody>
      </p:sp>
      <p:pic>
        <p:nvPicPr>
          <p:cNvPr id="237" name="Shape 237"/>
          <p:cNvPicPr preferRelativeResize="0"/>
          <p:nvPr/>
        </p:nvPicPr>
        <p:blipFill rotWithShape="1">
          <a:blip r:embed="rId3">
            <a:alphaModFix/>
          </a:blip>
          <a:srcRect/>
          <a:stretch/>
        </p:blipFill>
        <p:spPr>
          <a:xfrm>
            <a:off x="6858000" y="6411794"/>
            <a:ext cx="860327" cy="425438"/>
          </a:xfrm>
          <a:prstGeom prst="rect">
            <a:avLst/>
          </a:prstGeom>
          <a:noFill/>
          <a:ln>
            <a:noFill/>
          </a:ln>
        </p:spPr>
      </p:pic>
      <p:pic>
        <p:nvPicPr>
          <p:cNvPr id="238" name="Shape 238"/>
          <p:cNvPicPr preferRelativeResize="0"/>
          <p:nvPr/>
        </p:nvPicPr>
        <p:blipFill rotWithShape="1">
          <a:blip r:embed="rId4">
            <a:alphaModFix/>
          </a:blip>
          <a:srcRect/>
          <a:stretch/>
        </p:blipFill>
        <p:spPr>
          <a:xfrm>
            <a:off x="8132315" y="6337108"/>
            <a:ext cx="648071" cy="500750"/>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p:nvPr/>
        </p:nvSpPr>
        <p:spPr>
          <a:xfrm>
            <a:off x="899591" y="1124744"/>
            <a:ext cx="4572000" cy="646331"/>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1" i="0" u="none" strike="noStrike" cap="none" baseline="0">
                <a:solidFill>
                  <a:schemeClr val="lt1"/>
                </a:solidFill>
                <a:latin typeface="Calibri"/>
                <a:ea typeface="Calibri"/>
                <a:cs typeface="Calibri"/>
                <a:sym typeface="Calibri"/>
              </a:rPr>
              <a:t>El barómetro de la EAIE sobre internacionalización</a:t>
            </a:r>
          </a:p>
        </p:txBody>
      </p:sp>
      <p:sp>
        <p:nvSpPr>
          <p:cNvPr id="244" name="Shape 244"/>
          <p:cNvSpPr/>
          <p:nvPr/>
        </p:nvSpPr>
        <p:spPr>
          <a:xfrm>
            <a:off x="2286000" y="2492896"/>
            <a:ext cx="4572000" cy="2862322"/>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just" rtl="0">
              <a:spcBef>
                <a:spcPts val="0"/>
              </a:spcBef>
              <a:buSzPct val="25000"/>
              <a:buNone/>
            </a:pPr>
            <a:r>
              <a:rPr lang="es-MX" sz="1400" b="1" i="0" u="none" strike="noStrike" cap="none" baseline="0">
                <a:solidFill>
                  <a:srgbClr val="17365D"/>
                </a:solidFill>
                <a:latin typeface="Calibri"/>
                <a:ea typeface="Calibri"/>
                <a:cs typeface="Calibri"/>
                <a:sym typeface="Calibri"/>
              </a:rPr>
              <a:t>¿Cuáles son las principales tendencias que se producen en la internacionalización de la educación superior en Europa? </a:t>
            </a:r>
          </a:p>
          <a:p>
            <a:pPr marL="0" marR="0" lvl="0" indent="0" algn="just" rtl="0">
              <a:spcBef>
                <a:spcPts val="0"/>
              </a:spcBef>
              <a:buNone/>
            </a:pPr>
            <a:endParaRPr sz="1400" b="1" i="0" u="none" strike="noStrike" cap="none" baseline="0">
              <a:solidFill>
                <a:srgbClr val="17365D"/>
              </a:solidFill>
              <a:latin typeface="Calibri"/>
              <a:ea typeface="Calibri"/>
              <a:cs typeface="Calibri"/>
              <a:sym typeface="Calibri"/>
            </a:endParaRPr>
          </a:p>
          <a:p>
            <a:pPr marL="0" marR="0" lvl="0" indent="0" algn="just" rtl="0">
              <a:spcBef>
                <a:spcPts val="0"/>
              </a:spcBef>
              <a:buSzPct val="25000"/>
              <a:buNone/>
            </a:pPr>
            <a:r>
              <a:rPr lang="es-MX" sz="1400" b="1" i="0" u="none" strike="noStrike" cap="none" baseline="0">
                <a:solidFill>
                  <a:srgbClr val="17365D"/>
                </a:solidFill>
                <a:latin typeface="Calibri"/>
                <a:ea typeface="Calibri"/>
                <a:cs typeface="Calibri"/>
                <a:sym typeface="Calibri"/>
              </a:rPr>
              <a:t>¿Cuáles son los principales retos a los que se enfrentan los profesionales en este campo? </a:t>
            </a:r>
          </a:p>
          <a:p>
            <a:pPr marL="0" marR="0" lvl="0" indent="0" algn="just" rtl="0">
              <a:spcBef>
                <a:spcPts val="0"/>
              </a:spcBef>
              <a:buNone/>
            </a:pPr>
            <a:endParaRPr sz="1400" b="1" i="0" u="none" strike="noStrike" cap="none" baseline="0">
              <a:solidFill>
                <a:srgbClr val="17365D"/>
              </a:solidFill>
              <a:latin typeface="Calibri"/>
              <a:ea typeface="Calibri"/>
              <a:cs typeface="Calibri"/>
              <a:sym typeface="Calibri"/>
            </a:endParaRPr>
          </a:p>
          <a:p>
            <a:pPr marL="0" marR="0" lvl="0" indent="0" algn="just" rtl="0">
              <a:spcBef>
                <a:spcPts val="0"/>
              </a:spcBef>
              <a:buSzPct val="25000"/>
              <a:buNone/>
            </a:pPr>
            <a:r>
              <a:rPr lang="es-MX" sz="1400" b="1" i="0" u="none" strike="noStrike" cap="none" baseline="0">
                <a:solidFill>
                  <a:srgbClr val="17365D"/>
                </a:solidFill>
                <a:latin typeface="Calibri"/>
                <a:ea typeface="Calibri"/>
                <a:cs typeface="Calibri"/>
                <a:sym typeface="Calibri"/>
              </a:rPr>
              <a:t>¿Qué actividades de internacionalización están siendo acometidas por los profesionales de esta esfera y sus instituciones universitarias? </a:t>
            </a:r>
          </a:p>
          <a:p>
            <a:pPr marL="0" marR="0" lvl="0" indent="0" algn="just" rtl="0">
              <a:spcBef>
                <a:spcPts val="0"/>
              </a:spcBef>
              <a:buNone/>
            </a:pPr>
            <a:endParaRPr sz="1400" b="1" i="0" u="none" strike="noStrike" cap="none" baseline="0">
              <a:solidFill>
                <a:srgbClr val="17365D"/>
              </a:solidFill>
              <a:latin typeface="Calibri"/>
              <a:ea typeface="Calibri"/>
              <a:cs typeface="Calibri"/>
              <a:sym typeface="Calibri"/>
            </a:endParaRPr>
          </a:p>
          <a:p>
            <a:pPr marL="0" marR="0" lvl="0" indent="0" algn="just" rtl="0">
              <a:spcBef>
                <a:spcPts val="0"/>
              </a:spcBef>
              <a:buSzPct val="25000"/>
              <a:buNone/>
            </a:pPr>
            <a:r>
              <a:rPr lang="es-MX" sz="1200" b="1" i="1" u="none" strike="noStrike" cap="none" baseline="0">
                <a:solidFill>
                  <a:srgbClr val="17365D"/>
                </a:solidFill>
                <a:latin typeface="Calibri"/>
                <a:ea typeface="Calibri"/>
                <a:cs typeface="Calibri"/>
                <a:sym typeface="Calibri"/>
              </a:rPr>
              <a:t>Academia: European Association  por International Education (EAIE)</a:t>
            </a:r>
          </a:p>
          <a:p>
            <a:pPr marL="0" marR="0" lvl="0" indent="0" algn="just" rtl="0">
              <a:spcBef>
                <a:spcPts val="0"/>
              </a:spcBef>
              <a:buNone/>
            </a:pPr>
            <a:endParaRPr sz="1400" b="0" i="0" u="none" strike="noStrike" cap="none" baseline="0">
              <a:solidFill>
                <a:schemeClr val="lt1"/>
              </a:solidFill>
              <a:latin typeface="Calibri"/>
              <a:ea typeface="Calibri"/>
              <a:cs typeface="Calibri"/>
              <a:sym typeface="Calibri"/>
            </a:endParaRPr>
          </a:p>
          <a:p>
            <a:pPr marL="0" marR="0" lvl="0" indent="0" algn="just" rtl="0">
              <a:spcBef>
                <a:spcPts val="0"/>
              </a:spcBef>
              <a:buNone/>
            </a:pPr>
            <a:endParaRPr sz="1400" b="0" i="0" u="none" strike="noStrike" cap="none" baseline="0">
              <a:solidFill>
                <a:schemeClr val="lt1"/>
              </a:solidFill>
              <a:latin typeface="Calibri"/>
              <a:ea typeface="Calibri"/>
              <a:cs typeface="Calibri"/>
              <a:sym typeface="Calibri"/>
            </a:endParaRPr>
          </a:p>
        </p:txBody>
      </p:sp>
      <p:pic>
        <p:nvPicPr>
          <p:cNvPr id="245" name="Shape 245"/>
          <p:cNvPicPr preferRelativeResize="0"/>
          <p:nvPr/>
        </p:nvPicPr>
        <p:blipFill rotWithShape="1">
          <a:blip r:embed="rId3">
            <a:alphaModFix/>
          </a:blip>
          <a:srcRect/>
          <a:stretch/>
        </p:blipFill>
        <p:spPr>
          <a:xfrm>
            <a:off x="6858000" y="6411794"/>
            <a:ext cx="860327" cy="425438"/>
          </a:xfrm>
          <a:prstGeom prst="rect">
            <a:avLst/>
          </a:prstGeom>
          <a:noFill/>
          <a:ln>
            <a:noFill/>
          </a:ln>
        </p:spPr>
      </p:pic>
      <p:pic>
        <p:nvPicPr>
          <p:cNvPr id="246" name="Shape 246"/>
          <p:cNvPicPr preferRelativeResize="0"/>
          <p:nvPr/>
        </p:nvPicPr>
        <p:blipFill rotWithShape="1">
          <a:blip r:embed="rId4">
            <a:alphaModFix/>
          </a:blip>
          <a:srcRect/>
          <a:stretch/>
        </p:blipFill>
        <p:spPr>
          <a:xfrm>
            <a:off x="8132315" y="6337108"/>
            <a:ext cx="648071" cy="500750"/>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971600" y="1412775"/>
            <a:ext cx="4572000" cy="646331"/>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1" i="0" u="none" strike="noStrike" cap="none" baseline="0">
                <a:solidFill>
                  <a:schemeClr val="lt1"/>
                </a:solidFill>
                <a:latin typeface="Calibri"/>
                <a:ea typeface="Calibri"/>
                <a:cs typeface="Calibri"/>
                <a:sym typeface="Calibri"/>
              </a:rPr>
              <a:t>Reciprocidad debe ser la clave para el flujo de movilidad</a:t>
            </a:r>
          </a:p>
        </p:txBody>
      </p:sp>
      <p:sp>
        <p:nvSpPr>
          <p:cNvPr id="252" name="Shape 252"/>
          <p:cNvSpPr/>
          <p:nvPr/>
        </p:nvSpPr>
        <p:spPr>
          <a:xfrm>
            <a:off x="2286000" y="2828835"/>
            <a:ext cx="4572000" cy="1692771"/>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0" i="0" u="none" strike="noStrike" cap="none" baseline="0">
                <a:solidFill>
                  <a:srgbClr val="17365D"/>
                </a:solidFill>
                <a:latin typeface="Calibri"/>
                <a:ea typeface="Calibri"/>
                <a:cs typeface="Calibri"/>
                <a:sym typeface="Calibri"/>
              </a:rPr>
              <a:t>reunión de la OBHE : La revolución de la educación superior internacional: </a:t>
            </a:r>
            <a:r>
              <a:rPr lang="es-MX" sz="1800" b="1" i="0" u="none" strike="noStrike" cap="none" baseline="0">
                <a:solidFill>
                  <a:srgbClr val="17365D"/>
                </a:solidFill>
                <a:latin typeface="Calibri"/>
                <a:ea typeface="Calibri"/>
                <a:cs typeface="Calibri"/>
                <a:sym typeface="Calibri"/>
              </a:rPr>
              <a:t>impactos sobre la movilidad, las calificaciones y las redes</a:t>
            </a:r>
            <a:r>
              <a:rPr lang="es-MX" sz="1800" b="0" i="0" u="none" strike="noStrike" cap="none" baseline="0">
                <a:solidFill>
                  <a:srgbClr val="17365D"/>
                </a:solidFill>
                <a:latin typeface="Calibri"/>
                <a:ea typeface="Calibri"/>
                <a:cs typeface="Calibri"/>
                <a:sym typeface="Calibri"/>
              </a:rPr>
              <a:t>.</a:t>
            </a:r>
          </a:p>
          <a:p>
            <a:pPr marL="0" marR="0" lvl="0" indent="0" algn="l" rtl="0">
              <a:spcBef>
                <a:spcPts val="0"/>
              </a:spcBef>
              <a:buNone/>
            </a:pPr>
            <a:endParaRPr sz="1800" b="0" i="0" u="none" strike="noStrike" cap="none" baseline="0">
              <a:solidFill>
                <a:srgbClr val="17365D"/>
              </a:solidFill>
              <a:latin typeface="Calibri"/>
              <a:ea typeface="Calibri"/>
              <a:cs typeface="Calibri"/>
              <a:sym typeface="Calibri"/>
            </a:endParaRPr>
          </a:p>
          <a:p>
            <a:pPr marL="0" marR="0" lvl="0" indent="0" algn="l" rtl="0">
              <a:spcBef>
                <a:spcPts val="0"/>
              </a:spcBef>
              <a:buSzPct val="25000"/>
              <a:buNone/>
            </a:pPr>
            <a:r>
              <a:rPr lang="es-MX" sz="1400" b="0" i="1" u="none" strike="noStrike" cap="none" baseline="0">
                <a:solidFill>
                  <a:srgbClr val="17365D"/>
                </a:solidFill>
                <a:latin typeface="Calibri"/>
                <a:ea typeface="Calibri"/>
                <a:cs typeface="Calibri"/>
                <a:sym typeface="Calibri"/>
              </a:rPr>
              <a:t>OBHE: The Observatory on Borderless Higher Education</a:t>
            </a:r>
          </a:p>
        </p:txBody>
      </p:sp>
      <p:pic>
        <p:nvPicPr>
          <p:cNvPr id="253" name="Shape 253"/>
          <p:cNvPicPr preferRelativeResize="0"/>
          <p:nvPr/>
        </p:nvPicPr>
        <p:blipFill rotWithShape="1">
          <a:blip r:embed="rId3">
            <a:alphaModFix/>
          </a:blip>
          <a:srcRect/>
          <a:stretch/>
        </p:blipFill>
        <p:spPr>
          <a:xfrm>
            <a:off x="6858000" y="6411794"/>
            <a:ext cx="860327" cy="425438"/>
          </a:xfrm>
          <a:prstGeom prst="rect">
            <a:avLst/>
          </a:prstGeom>
          <a:noFill/>
          <a:ln>
            <a:noFill/>
          </a:ln>
        </p:spPr>
      </p:pic>
      <p:pic>
        <p:nvPicPr>
          <p:cNvPr id="254" name="Shape 254"/>
          <p:cNvPicPr preferRelativeResize="0"/>
          <p:nvPr/>
        </p:nvPicPr>
        <p:blipFill rotWithShape="1">
          <a:blip r:embed="rId4">
            <a:alphaModFix/>
          </a:blip>
          <a:srcRect/>
          <a:stretch/>
        </p:blipFill>
        <p:spPr>
          <a:xfrm>
            <a:off x="8132315" y="6337108"/>
            <a:ext cx="648071" cy="500750"/>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p:nvPr/>
        </p:nvSpPr>
        <p:spPr>
          <a:xfrm>
            <a:off x="827583" y="1124744"/>
            <a:ext cx="4572000" cy="923329"/>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1" i="0" u="none" strike="noStrike" cap="none" baseline="0">
                <a:solidFill>
                  <a:schemeClr val="lt1"/>
                </a:solidFill>
                <a:latin typeface="Calibri"/>
                <a:ea typeface="Calibri"/>
                <a:cs typeface="Calibri"/>
                <a:sym typeface="Calibri"/>
              </a:rPr>
              <a:t>¿Han perdido fuerza las campañas tradicionales de captación y reclutamiento de estudiantes?</a:t>
            </a:r>
          </a:p>
        </p:txBody>
      </p:sp>
      <p:sp>
        <p:nvSpPr>
          <p:cNvPr id="260" name="Shape 260"/>
          <p:cNvSpPr/>
          <p:nvPr/>
        </p:nvSpPr>
        <p:spPr>
          <a:xfrm>
            <a:off x="2483767" y="2564903"/>
            <a:ext cx="4572000" cy="3139321"/>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just" rtl="0">
              <a:spcBef>
                <a:spcPts val="0"/>
              </a:spcBef>
              <a:buSzPct val="25000"/>
              <a:buNone/>
            </a:pPr>
            <a:r>
              <a:rPr lang="es-MX" sz="1800" b="0" i="0" u="none" strike="noStrike" cap="none" baseline="0">
                <a:solidFill>
                  <a:srgbClr val="17365D"/>
                </a:solidFill>
                <a:latin typeface="Calibri"/>
                <a:ea typeface="Calibri"/>
                <a:cs typeface="Calibri"/>
                <a:sym typeface="Calibri"/>
              </a:rPr>
              <a:t>Las universidades están encontrando formas más creativas para reclutar estudiantes – a través de los medios sociales y campañas digitales. </a:t>
            </a:r>
          </a:p>
          <a:p>
            <a:pPr marL="0" marR="0" lvl="0" indent="0" algn="just" rtl="0">
              <a:spcBef>
                <a:spcPts val="0"/>
              </a:spcBef>
              <a:buSzPct val="25000"/>
              <a:buNone/>
            </a:pPr>
            <a:r>
              <a:rPr lang="es-MX" sz="1800" b="0" i="0" u="none" strike="noStrike" cap="none" baseline="0">
                <a:solidFill>
                  <a:srgbClr val="17365D"/>
                </a:solidFill>
                <a:latin typeface="Calibri"/>
                <a:ea typeface="Calibri"/>
                <a:cs typeface="Calibri"/>
                <a:sym typeface="Calibri"/>
              </a:rPr>
              <a:t>Una encuesta reciente realizada por The Guardian determinó que las universidades están invirtiendo más tiempo y dinero para la realización de </a:t>
            </a:r>
            <a:r>
              <a:rPr lang="es-MX" sz="1800" b="1" i="0" u="none" strike="noStrike" cap="none" baseline="0">
                <a:solidFill>
                  <a:srgbClr val="17365D"/>
                </a:solidFill>
                <a:latin typeface="Calibri"/>
                <a:ea typeface="Calibri"/>
                <a:cs typeface="Calibri"/>
                <a:sym typeface="Calibri"/>
              </a:rPr>
              <a:t>jornadas de puertas abiertas</a:t>
            </a:r>
            <a:r>
              <a:rPr lang="es-MX" sz="1800" b="0" i="0" u="none" strike="noStrike" cap="none" baseline="0">
                <a:solidFill>
                  <a:srgbClr val="17365D"/>
                </a:solidFill>
                <a:latin typeface="Calibri"/>
                <a:ea typeface="Calibri"/>
                <a:cs typeface="Calibri"/>
                <a:sym typeface="Calibri"/>
              </a:rPr>
              <a:t> para interactuar con estudiantes en los medios sociales, así como en la mejora de sus prospectos y los sitios web de la universidad.</a:t>
            </a:r>
          </a:p>
        </p:txBody>
      </p:sp>
      <p:pic>
        <p:nvPicPr>
          <p:cNvPr id="261" name="Shape 261"/>
          <p:cNvPicPr preferRelativeResize="0"/>
          <p:nvPr/>
        </p:nvPicPr>
        <p:blipFill rotWithShape="1">
          <a:blip r:embed="rId3">
            <a:alphaModFix/>
          </a:blip>
          <a:srcRect/>
          <a:stretch/>
        </p:blipFill>
        <p:spPr>
          <a:xfrm>
            <a:off x="6858000" y="6411794"/>
            <a:ext cx="860327" cy="425438"/>
          </a:xfrm>
          <a:prstGeom prst="rect">
            <a:avLst/>
          </a:prstGeom>
          <a:noFill/>
          <a:ln>
            <a:noFill/>
          </a:ln>
        </p:spPr>
      </p:pic>
      <p:pic>
        <p:nvPicPr>
          <p:cNvPr id="262" name="Shape 262"/>
          <p:cNvPicPr preferRelativeResize="0"/>
          <p:nvPr/>
        </p:nvPicPr>
        <p:blipFill rotWithShape="1">
          <a:blip r:embed="rId4">
            <a:alphaModFix/>
          </a:blip>
          <a:srcRect/>
          <a:stretch/>
        </p:blipFill>
        <p:spPr>
          <a:xfrm>
            <a:off x="8132315" y="6337108"/>
            <a:ext cx="648071" cy="500750"/>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p:nvPr/>
        </p:nvSpPr>
        <p:spPr>
          <a:xfrm>
            <a:off x="2681535" y="2780927"/>
            <a:ext cx="4572000" cy="2215991"/>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just" rtl="0">
              <a:spcBef>
                <a:spcPts val="0"/>
              </a:spcBef>
              <a:buSzPct val="25000"/>
              <a:buNone/>
            </a:pPr>
            <a:r>
              <a:rPr lang="es-MX" sz="1800" b="0" i="0" u="none" strike="noStrike" cap="none" baseline="0">
                <a:solidFill>
                  <a:srgbClr val="17365D"/>
                </a:solidFill>
                <a:latin typeface="Calibri"/>
                <a:ea typeface="Calibri"/>
                <a:cs typeface="Calibri"/>
                <a:sym typeface="Calibri"/>
              </a:rPr>
              <a:t>SCOPEO, Observatorio de Formación de la Universidad de Salamanca, ha publicado el informe “</a:t>
            </a:r>
            <a:r>
              <a:rPr lang="es-MX" sz="1800" b="1" i="0" u="none" strike="noStrike" cap="none" baseline="0">
                <a:solidFill>
                  <a:srgbClr val="17365D"/>
                </a:solidFill>
                <a:latin typeface="Calibri"/>
                <a:ea typeface="Calibri"/>
                <a:cs typeface="Calibri"/>
                <a:sym typeface="Calibri"/>
              </a:rPr>
              <a:t>MOOC: Estado de la situación actual, posibilidades, retos y futuro</a:t>
            </a:r>
            <a:r>
              <a:rPr lang="es-MX" sz="1800" b="0" i="0" u="none" strike="noStrike" cap="none" baseline="0">
                <a:solidFill>
                  <a:srgbClr val="17365D"/>
                </a:solidFill>
                <a:latin typeface="Calibri"/>
                <a:ea typeface="Calibri"/>
                <a:cs typeface="Calibri"/>
                <a:sym typeface="Calibri"/>
              </a:rPr>
              <a:t>“.</a:t>
            </a:r>
          </a:p>
          <a:p>
            <a:pPr marL="0" marR="0" lvl="0" indent="0" algn="just" rtl="0">
              <a:spcBef>
                <a:spcPts val="0"/>
              </a:spcBef>
              <a:buNone/>
            </a:pPr>
            <a:endParaRPr sz="1800" b="0" i="0" u="none" strike="noStrike" cap="none" baseline="0">
              <a:solidFill>
                <a:srgbClr val="17365D"/>
              </a:solidFill>
              <a:latin typeface="Calibri"/>
              <a:ea typeface="Calibri"/>
              <a:cs typeface="Calibri"/>
              <a:sym typeface="Calibri"/>
            </a:endParaRPr>
          </a:p>
          <a:p>
            <a:pPr marL="0" marR="0" lvl="0" indent="0" algn="just" rtl="0">
              <a:spcBef>
                <a:spcPts val="0"/>
              </a:spcBef>
              <a:buSzPct val="25000"/>
              <a:buNone/>
            </a:pPr>
            <a:r>
              <a:rPr lang="es-MX" sz="1200" b="0" i="1" u="none" strike="noStrike" cap="none" baseline="0">
                <a:solidFill>
                  <a:srgbClr val="17365D"/>
                </a:solidFill>
                <a:latin typeface="Calibri"/>
                <a:ea typeface="Calibri"/>
                <a:cs typeface="Calibri"/>
                <a:sym typeface="Calibri"/>
              </a:rPr>
              <a:t>El informe analiza el fenómeno de los MOOC (cursos abiertos masivos y en línea) y recopila  información: bibliografía, expertos relacionados con la creación de estructuras MOOC en el mundo universitario y empresarial, o artículos de investigación.</a:t>
            </a:r>
          </a:p>
        </p:txBody>
      </p:sp>
      <p:sp>
        <p:nvSpPr>
          <p:cNvPr id="268" name="Shape 268"/>
          <p:cNvSpPr/>
          <p:nvPr/>
        </p:nvSpPr>
        <p:spPr>
          <a:xfrm>
            <a:off x="1043608" y="980728"/>
            <a:ext cx="4572000" cy="646331"/>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1" i="0" u="none" strike="noStrike" cap="none" baseline="0">
                <a:solidFill>
                  <a:schemeClr val="lt1"/>
                </a:solidFill>
                <a:latin typeface="Calibri"/>
                <a:ea typeface="Calibri"/>
                <a:cs typeface="Calibri"/>
                <a:sym typeface="Calibri"/>
              </a:rPr>
              <a:t>Informe sobre los MOOCs: situación actual, posibilidades, retos y futuro</a:t>
            </a:r>
          </a:p>
        </p:txBody>
      </p:sp>
      <p:pic>
        <p:nvPicPr>
          <p:cNvPr id="269" name="Shape 269"/>
          <p:cNvPicPr preferRelativeResize="0"/>
          <p:nvPr/>
        </p:nvPicPr>
        <p:blipFill rotWithShape="1">
          <a:blip r:embed="rId3">
            <a:alphaModFix/>
          </a:blip>
          <a:srcRect/>
          <a:stretch/>
        </p:blipFill>
        <p:spPr>
          <a:xfrm>
            <a:off x="6858000" y="6411794"/>
            <a:ext cx="860327" cy="425438"/>
          </a:xfrm>
          <a:prstGeom prst="rect">
            <a:avLst/>
          </a:prstGeom>
          <a:noFill/>
          <a:ln>
            <a:noFill/>
          </a:ln>
        </p:spPr>
      </p:pic>
      <p:pic>
        <p:nvPicPr>
          <p:cNvPr id="270" name="Shape 270"/>
          <p:cNvPicPr preferRelativeResize="0"/>
          <p:nvPr/>
        </p:nvPicPr>
        <p:blipFill rotWithShape="1">
          <a:blip r:embed="rId4">
            <a:alphaModFix/>
          </a:blip>
          <a:srcRect/>
          <a:stretch/>
        </p:blipFill>
        <p:spPr>
          <a:xfrm>
            <a:off x="8132315" y="6337108"/>
            <a:ext cx="648071" cy="500750"/>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p:nvPr/>
        </p:nvSpPr>
        <p:spPr>
          <a:xfrm>
            <a:off x="683568" y="1052736"/>
            <a:ext cx="4572000" cy="923329"/>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1" i="0" u="none" strike="noStrike" cap="none" baseline="0">
                <a:solidFill>
                  <a:schemeClr val="lt1"/>
                </a:solidFill>
                <a:latin typeface="Calibri"/>
                <a:ea typeface="Calibri"/>
                <a:cs typeface="Calibri"/>
                <a:sym typeface="Calibri"/>
              </a:rPr>
              <a:t>Informe sobre la situación educativa de América Latina y el Caribe: hacia la educación de calidad para todos al 2015</a:t>
            </a:r>
          </a:p>
        </p:txBody>
      </p:sp>
      <p:sp>
        <p:nvSpPr>
          <p:cNvPr id="276" name="Shape 276"/>
          <p:cNvSpPr/>
          <p:nvPr/>
        </p:nvSpPr>
        <p:spPr>
          <a:xfrm>
            <a:off x="2699791" y="3429000"/>
            <a:ext cx="4572000" cy="923329"/>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0" i="0" u="none" strike="noStrike" cap="none" baseline="0">
                <a:solidFill>
                  <a:srgbClr val="17365D"/>
                </a:solidFill>
                <a:latin typeface="Calibri"/>
                <a:ea typeface="Calibri"/>
                <a:cs typeface="Calibri"/>
                <a:sym typeface="Calibri"/>
              </a:rPr>
              <a:t>La UNESCO ha publicado el informe </a:t>
            </a:r>
            <a:r>
              <a:rPr lang="es-MX" sz="1800" b="1" i="0" u="none" strike="noStrike" cap="none" baseline="0">
                <a:solidFill>
                  <a:srgbClr val="17365D"/>
                </a:solidFill>
                <a:latin typeface="Calibri"/>
                <a:ea typeface="Calibri"/>
                <a:cs typeface="Calibri"/>
                <a:sym typeface="Calibri"/>
              </a:rPr>
              <a:t>“Situación Educativa de América Latina y el Caribe: Hacia la educación de calidad para todos al 2015″</a:t>
            </a:r>
            <a:r>
              <a:rPr lang="es-MX" sz="1800" b="0" i="0" u="none" strike="noStrike" cap="none" baseline="0">
                <a:solidFill>
                  <a:srgbClr val="17365D"/>
                </a:solidFill>
                <a:latin typeface="Calibri"/>
                <a:ea typeface="Calibri"/>
                <a:cs typeface="Calibri"/>
                <a:sym typeface="Calibri"/>
              </a:rPr>
              <a:t>.</a:t>
            </a:r>
          </a:p>
        </p:txBody>
      </p:sp>
      <p:pic>
        <p:nvPicPr>
          <p:cNvPr id="277" name="Shape 277"/>
          <p:cNvPicPr preferRelativeResize="0"/>
          <p:nvPr/>
        </p:nvPicPr>
        <p:blipFill rotWithShape="1">
          <a:blip r:embed="rId3">
            <a:alphaModFix/>
          </a:blip>
          <a:srcRect/>
          <a:stretch/>
        </p:blipFill>
        <p:spPr>
          <a:xfrm>
            <a:off x="6858000" y="6411794"/>
            <a:ext cx="860327" cy="425438"/>
          </a:xfrm>
          <a:prstGeom prst="rect">
            <a:avLst/>
          </a:prstGeom>
          <a:noFill/>
          <a:ln>
            <a:noFill/>
          </a:ln>
        </p:spPr>
      </p:pic>
      <p:pic>
        <p:nvPicPr>
          <p:cNvPr id="278" name="Shape 278"/>
          <p:cNvPicPr preferRelativeResize="0"/>
          <p:nvPr/>
        </p:nvPicPr>
        <p:blipFill rotWithShape="1">
          <a:blip r:embed="rId4">
            <a:alphaModFix/>
          </a:blip>
          <a:srcRect/>
          <a:stretch/>
        </p:blipFill>
        <p:spPr>
          <a:xfrm>
            <a:off x="8132315" y="6337108"/>
            <a:ext cx="648071" cy="50075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p:nvPr/>
        </p:nvSpPr>
        <p:spPr>
          <a:xfrm>
            <a:off x="467543" y="836712"/>
            <a:ext cx="7992887" cy="3354765"/>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just" rtl="0">
              <a:spcBef>
                <a:spcPts val="0"/>
              </a:spcBef>
              <a:buNone/>
            </a:pPr>
            <a:endParaRPr sz="1800" b="0" i="0" u="none" strike="noStrike" cap="none" baseline="0">
              <a:solidFill>
                <a:schemeClr val="lt1"/>
              </a:solidFill>
              <a:latin typeface="Calibri"/>
              <a:ea typeface="Calibri"/>
              <a:cs typeface="Calibri"/>
              <a:sym typeface="Calibri"/>
            </a:endParaRPr>
          </a:p>
          <a:p>
            <a:pPr marL="0" marR="0" lvl="0" indent="0" algn="just" rtl="0">
              <a:spcBef>
                <a:spcPts val="0"/>
              </a:spcBef>
              <a:buNone/>
            </a:pPr>
            <a:endParaRPr sz="1800" b="0" i="0" u="none" strike="noStrike" cap="none" baseline="0">
              <a:solidFill>
                <a:srgbClr val="17365D"/>
              </a:solidFill>
              <a:latin typeface="Calibri"/>
              <a:ea typeface="Calibri"/>
              <a:cs typeface="Calibri"/>
              <a:sym typeface="Calibri"/>
            </a:endParaRPr>
          </a:p>
          <a:p>
            <a:pPr marL="0" marR="0" lvl="0" indent="0" algn="just" rtl="0">
              <a:spcBef>
                <a:spcPts val="0"/>
              </a:spcBef>
              <a:buSzPct val="25000"/>
              <a:buNone/>
            </a:pPr>
            <a:r>
              <a:rPr lang="es-MX" sz="1800" b="0" i="0" u="none" strike="noStrike" cap="none" baseline="0">
                <a:solidFill>
                  <a:srgbClr val="17365D"/>
                </a:solidFill>
                <a:latin typeface="Calibri"/>
                <a:ea typeface="Calibri"/>
                <a:cs typeface="Calibri"/>
                <a:sym typeface="Calibri"/>
              </a:rPr>
              <a:t>Primera. Fortalecer el concepto del desarrollo endógeno: Nuestra región  no puede adoptar una actitud fundamentalista y aislarse del resto del mundo. Irreversiblemente, las relaciones económicas y políticas, la expansión de los medios de comunicación y los efectos de la actividad humana en el medio ambiente tienen una dimensión global. Debemos estar preparados para poder identificar tanto amenazas como desafíos y oportunidades en esta globalización</a:t>
            </a:r>
            <a:r>
              <a:rPr lang="es-MX" sz="1800" b="0" i="0" u="none" strike="noStrike" cap="none" baseline="0">
                <a:solidFill>
                  <a:schemeClr val="lt1"/>
                </a:solidFill>
                <a:latin typeface="Calibri"/>
                <a:ea typeface="Calibri"/>
                <a:cs typeface="Calibri"/>
                <a:sym typeface="Calibri"/>
              </a:rPr>
              <a:t>.</a:t>
            </a:r>
          </a:p>
        </p:txBody>
      </p:sp>
      <p:pic>
        <p:nvPicPr>
          <p:cNvPr id="285" name="Shape 285"/>
          <p:cNvPicPr preferRelativeResize="0"/>
          <p:nvPr/>
        </p:nvPicPr>
        <p:blipFill rotWithShape="1">
          <a:blip r:embed="rId3">
            <a:alphaModFix/>
          </a:blip>
          <a:srcRect/>
          <a:stretch/>
        </p:blipFill>
        <p:spPr>
          <a:xfrm>
            <a:off x="6858000" y="6411794"/>
            <a:ext cx="860327" cy="425438"/>
          </a:xfrm>
          <a:prstGeom prst="rect">
            <a:avLst/>
          </a:prstGeom>
          <a:noFill/>
          <a:ln>
            <a:noFill/>
          </a:ln>
        </p:spPr>
      </p:pic>
      <p:pic>
        <p:nvPicPr>
          <p:cNvPr id="286" name="Shape 286"/>
          <p:cNvPicPr preferRelativeResize="0"/>
          <p:nvPr/>
        </p:nvPicPr>
        <p:blipFill rotWithShape="1">
          <a:blip r:embed="rId4">
            <a:alphaModFix/>
          </a:blip>
          <a:srcRect/>
          <a:stretch/>
        </p:blipFill>
        <p:spPr>
          <a:xfrm>
            <a:off x="8132315" y="6337108"/>
            <a:ext cx="648071" cy="500750"/>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p:nvPr/>
        </p:nvSpPr>
        <p:spPr>
          <a:xfrm>
            <a:off x="1623440" y="1772816"/>
            <a:ext cx="6264696" cy="4524315"/>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0" i="0" u="none" strike="noStrike" cap="none" baseline="0">
                <a:solidFill>
                  <a:srgbClr val="17365D"/>
                </a:solidFill>
                <a:latin typeface="Calibri"/>
                <a:ea typeface="Calibri"/>
                <a:cs typeface="Calibri"/>
                <a:sym typeface="Calibri"/>
              </a:rPr>
              <a:t/>
            </a:r>
            <a:br>
              <a:rPr lang="es-MX" sz="1800" b="0" i="0" u="none" strike="noStrike" cap="none" baseline="0">
                <a:solidFill>
                  <a:srgbClr val="17365D"/>
                </a:solidFill>
                <a:latin typeface="Calibri"/>
                <a:ea typeface="Calibri"/>
                <a:cs typeface="Calibri"/>
                <a:sym typeface="Calibri"/>
              </a:rPr>
            </a:br>
            <a:r>
              <a:rPr lang="es-MX" sz="1800" b="0" i="0" u="none" strike="noStrike" cap="none" baseline="0">
                <a:solidFill>
                  <a:srgbClr val="17365D"/>
                </a:solidFill>
                <a:latin typeface="Calibri"/>
                <a:ea typeface="Calibri"/>
                <a:cs typeface="Calibri"/>
                <a:sym typeface="Calibri"/>
              </a:rPr>
              <a:t>I) Contribuir al logro de una distribución más equitativa de la riqueza y elevar la calidad de vida de la población.</a:t>
            </a:r>
          </a:p>
          <a:p>
            <a:pPr marL="0" marR="0" lvl="0" indent="0" algn="l" rtl="0">
              <a:spcBef>
                <a:spcPts val="0"/>
              </a:spcBef>
              <a:buSzPct val="25000"/>
              <a:buNone/>
            </a:pPr>
            <a:r>
              <a:rPr lang="es-MX" sz="1800" b="0" i="0" u="none" strike="noStrike" cap="none" baseline="0">
                <a:solidFill>
                  <a:srgbClr val="17365D"/>
                </a:solidFill>
                <a:latin typeface="Calibri"/>
                <a:ea typeface="Calibri"/>
                <a:cs typeface="Calibri"/>
                <a:sym typeface="Calibri"/>
              </a:rPr>
              <a:t/>
            </a:r>
            <a:br>
              <a:rPr lang="es-MX" sz="1800" b="0" i="0" u="none" strike="noStrike" cap="none" baseline="0">
                <a:solidFill>
                  <a:srgbClr val="17365D"/>
                </a:solidFill>
                <a:latin typeface="Calibri"/>
                <a:ea typeface="Calibri"/>
                <a:cs typeface="Calibri"/>
                <a:sym typeface="Calibri"/>
              </a:rPr>
            </a:br>
            <a:r>
              <a:rPr lang="es-MX" sz="1800" b="0" i="0" u="none" strike="noStrike" cap="none" baseline="0">
                <a:solidFill>
                  <a:srgbClr val="17365D"/>
                </a:solidFill>
                <a:latin typeface="Calibri"/>
                <a:ea typeface="Calibri"/>
                <a:cs typeface="Calibri"/>
                <a:sym typeface="Calibri"/>
              </a:rPr>
              <a:t>II) Contribuir al incremento de la producción y a la explotación de los recursos naturales de nuestro territorio, en una perspectiva de desarrollo sustentable.</a:t>
            </a:r>
          </a:p>
          <a:p>
            <a:pPr marL="0" marR="0" lvl="0" indent="0" algn="l" rtl="0">
              <a:spcBef>
                <a:spcPts val="0"/>
              </a:spcBef>
              <a:buSzPct val="25000"/>
              <a:buNone/>
            </a:pPr>
            <a:r>
              <a:rPr lang="es-MX" sz="1800" b="0" i="0" u="none" strike="noStrike" cap="none" baseline="0">
                <a:solidFill>
                  <a:srgbClr val="17365D"/>
                </a:solidFill>
                <a:latin typeface="Calibri"/>
                <a:ea typeface="Calibri"/>
                <a:cs typeface="Calibri"/>
                <a:sym typeface="Calibri"/>
              </a:rPr>
              <a:t/>
            </a:r>
            <a:br>
              <a:rPr lang="es-MX" sz="1800" b="0" i="0" u="none" strike="noStrike" cap="none" baseline="0">
                <a:solidFill>
                  <a:srgbClr val="17365D"/>
                </a:solidFill>
                <a:latin typeface="Calibri"/>
                <a:ea typeface="Calibri"/>
                <a:cs typeface="Calibri"/>
                <a:sym typeface="Calibri"/>
              </a:rPr>
            </a:br>
            <a:r>
              <a:rPr lang="es-MX" sz="1800" b="0" i="0" u="none" strike="noStrike" cap="none" baseline="0">
                <a:solidFill>
                  <a:srgbClr val="17365D"/>
                </a:solidFill>
                <a:latin typeface="Calibri"/>
                <a:ea typeface="Calibri"/>
                <a:cs typeface="Calibri"/>
                <a:sym typeface="Calibri"/>
              </a:rPr>
              <a:t>III) Desarrollar respuestas tecnológicas a los problemas económicos, atendiendo a las diferencias antroposociales y ambientales de las regiones del país.</a:t>
            </a:r>
          </a:p>
          <a:p>
            <a:pPr marL="0" marR="0" lvl="0" indent="0" algn="l" rtl="0">
              <a:spcBef>
                <a:spcPts val="0"/>
              </a:spcBef>
              <a:buSzPct val="25000"/>
              <a:buNone/>
            </a:pPr>
            <a:r>
              <a:rPr lang="es-MX" sz="1800" b="0" i="0" u="none" strike="noStrike" cap="none" baseline="0">
                <a:solidFill>
                  <a:srgbClr val="17365D"/>
                </a:solidFill>
                <a:latin typeface="Calibri"/>
                <a:ea typeface="Calibri"/>
                <a:cs typeface="Calibri"/>
                <a:sym typeface="Calibri"/>
              </a:rPr>
              <a:t/>
            </a:r>
            <a:br>
              <a:rPr lang="es-MX" sz="1800" b="0" i="0" u="none" strike="noStrike" cap="none" baseline="0">
                <a:solidFill>
                  <a:srgbClr val="17365D"/>
                </a:solidFill>
                <a:latin typeface="Calibri"/>
                <a:ea typeface="Calibri"/>
                <a:cs typeface="Calibri"/>
                <a:sym typeface="Calibri"/>
              </a:rPr>
            </a:br>
            <a:r>
              <a:rPr lang="es-MX" sz="1800" b="0" i="0" u="none" strike="noStrike" cap="none" baseline="0">
                <a:solidFill>
                  <a:srgbClr val="17365D"/>
                </a:solidFill>
                <a:latin typeface="Calibri"/>
                <a:ea typeface="Calibri"/>
                <a:cs typeface="Calibri"/>
                <a:sym typeface="Calibri"/>
              </a:rPr>
              <a:t>IV) Coadyuvar al desarrollo integral y humanizado del individuo y las comunidades, frente a las tendencias economicistas y especulativas</a:t>
            </a:r>
          </a:p>
        </p:txBody>
      </p:sp>
      <p:sp>
        <p:nvSpPr>
          <p:cNvPr id="292" name="Shape 292"/>
          <p:cNvSpPr/>
          <p:nvPr/>
        </p:nvSpPr>
        <p:spPr>
          <a:xfrm>
            <a:off x="3558946" y="529106"/>
            <a:ext cx="2393680" cy="400109"/>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2000" b="0" i="0" u="none" strike="noStrike" cap="none" baseline="0">
                <a:solidFill>
                  <a:schemeClr val="lt1"/>
                </a:solidFill>
                <a:latin typeface="Calibri"/>
                <a:ea typeface="Calibri"/>
                <a:cs typeface="Calibri"/>
                <a:sym typeface="Calibri"/>
              </a:rPr>
              <a:t>        objetivos</a:t>
            </a:r>
          </a:p>
        </p:txBody>
      </p:sp>
      <p:pic>
        <p:nvPicPr>
          <p:cNvPr id="293" name="Shape 293"/>
          <p:cNvPicPr preferRelativeResize="0"/>
          <p:nvPr/>
        </p:nvPicPr>
        <p:blipFill rotWithShape="1">
          <a:blip r:embed="rId3">
            <a:alphaModFix/>
          </a:blip>
          <a:srcRect/>
          <a:stretch/>
        </p:blipFill>
        <p:spPr>
          <a:xfrm>
            <a:off x="6858000" y="6411794"/>
            <a:ext cx="860327" cy="425438"/>
          </a:xfrm>
          <a:prstGeom prst="rect">
            <a:avLst/>
          </a:prstGeom>
          <a:noFill/>
          <a:ln>
            <a:noFill/>
          </a:ln>
        </p:spPr>
      </p:pic>
      <p:pic>
        <p:nvPicPr>
          <p:cNvPr id="294" name="Shape 294"/>
          <p:cNvPicPr preferRelativeResize="0"/>
          <p:nvPr/>
        </p:nvPicPr>
        <p:blipFill rotWithShape="1">
          <a:blip r:embed="rId4">
            <a:alphaModFix/>
          </a:blip>
          <a:srcRect/>
          <a:stretch/>
        </p:blipFill>
        <p:spPr>
          <a:xfrm>
            <a:off x="8132315" y="6337108"/>
            <a:ext cx="648071" cy="500750"/>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p:nvPr/>
        </p:nvSpPr>
        <p:spPr>
          <a:xfrm>
            <a:off x="2286000" y="3068959"/>
            <a:ext cx="4572000" cy="646331"/>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0" i="0" u="none" strike="noStrike" cap="none" baseline="0">
                <a:solidFill>
                  <a:srgbClr val="17365D"/>
                </a:solidFill>
                <a:latin typeface="Calibri"/>
                <a:ea typeface="Calibri"/>
                <a:cs typeface="Calibri"/>
                <a:sym typeface="Calibri"/>
              </a:rPr>
              <a:t>Segunda. Consolidar su papel promotor del humanismo, las artes y la cultura</a:t>
            </a:r>
          </a:p>
        </p:txBody>
      </p:sp>
      <p:pic>
        <p:nvPicPr>
          <p:cNvPr id="300" name="Shape 300"/>
          <p:cNvPicPr preferRelativeResize="0"/>
          <p:nvPr/>
        </p:nvPicPr>
        <p:blipFill rotWithShape="1">
          <a:blip r:embed="rId3">
            <a:alphaModFix/>
          </a:blip>
          <a:srcRect/>
          <a:stretch/>
        </p:blipFill>
        <p:spPr>
          <a:xfrm>
            <a:off x="6858000" y="6411794"/>
            <a:ext cx="860327" cy="425438"/>
          </a:xfrm>
          <a:prstGeom prst="rect">
            <a:avLst/>
          </a:prstGeom>
          <a:noFill/>
          <a:ln>
            <a:noFill/>
          </a:ln>
        </p:spPr>
      </p:pic>
      <p:pic>
        <p:nvPicPr>
          <p:cNvPr id="301" name="Shape 301"/>
          <p:cNvPicPr preferRelativeResize="0"/>
          <p:nvPr/>
        </p:nvPicPr>
        <p:blipFill rotWithShape="1">
          <a:blip r:embed="rId4">
            <a:alphaModFix/>
          </a:blip>
          <a:srcRect/>
          <a:stretch/>
        </p:blipFill>
        <p:spPr>
          <a:xfrm>
            <a:off x="8132315" y="6337108"/>
            <a:ext cx="648071" cy="500750"/>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457200" y="274637"/>
            <a:ext cx="8229600" cy="1143000"/>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s-MX" sz="3950" b="0" i="0" u="none" strike="noStrike" cap="none" baseline="0">
                <a:solidFill>
                  <a:schemeClr val="lt1"/>
                </a:solidFill>
                <a:latin typeface="Calibri"/>
                <a:ea typeface="Calibri"/>
                <a:cs typeface="Calibri"/>
                <a:sym typeface="Calibri"/>
              </a:rPr>
              <a:t/>
            </a:r>
            <a:br>
              <a:rPr lang="es-MX" sz="3950" b="0" i="0" u="none" strike="noStrike" cap="none" baseline="0">
                <a:solidFill>
                  <a:schemeClr val="lt1"/>
                </a:solidFill>
                <a:latin typeface="Calibri"/>
                <a:ea typeface="Calibri"/>
                <a:cs typeface="Calibri"/>
                <a:sym typeface="Calibri"/>
              </a:rPr>
            </a:br>
            <a:r>
              <a:rPr lang="es-MX" sz="3950" b="0" i="0" u="none" strike="noStrike" cap="none" baseline="0">
                <a:solidFill>
                  <a:schemeClr val="lt1"/>
                </a:solidFill>
                <a:latin typeface="Calibri"/>
                <a:ea typeface="Calibri"/>
                <a:cs typeface="Calibri"/>
                <a:sym typeface="Calibri"/>
              </a:rPr>
              <a:t>El  sentido que tiene la Evaluación y la calidad con Intervención Internacional</a:t>
            </a:r>
          </a:p>
        </p:txBody>
      </p:sp>
      <p:sp>
        <p:nvSpPr>
          <p:cNvPr id="307" name="Shape 307"/>
          <p:cNvSpPr txBox="1">
            <a:spLocks noGrp="1"/>
          </p:cNvSpPr>
          <p:nvPr>
            <p:ph type="body" idx="1"/>
          </p:nvPr>
        </p:nvSpPr>
        <p:spPr>
          <a:xfrm>
            <a:off x="457200" y="1600200"/>
            <a:ext cx="8229600" cy="4525963"/>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Clr>
                <a:schemeClr val="dk1"/>
              </a:buClr>
              <a:buFont typeface="Calibri"/>
              <a:buNone/>
            </a:pPr>
            <a:endParaRPr sz="4800" b="0" i="0" u="none" strike="noStrike" cap="none" baseline="0">
              <a:solidFill>
                <a:schemeClr val="lt1"/>
              </a:solidFill>
              <a:latin typeface="Calibri"/>
              <a:ea typeface="Calibri"/>
              <a:cs typeface="Calibri"/>
              <a:sym typeface="Calibri"/>
            </a:endParaRPr>
          </a:p>
          <a:p>
            <a:pPr marL="0" marR="0" lvl="0" indent="0" algn="ctr" rtl="0">
              <a:spcBef>
                <a:spcPts val="960"/>
              </a:spcBef>
              <a:buClr>
                <a:srgbClr val="17365D"/>
              </a:buClr>
              <a:buSzPct val="25000"/>
              <a:buFont typeface="Calibri"/>
              <a:buNone/>
            </a:pPr>
            <a:r>
              <a:rPr lang="es-MX" sz="4800" b="0" i="0" u="none" strike="noStrike" cap="none" baseline="0">
                <a:solidFill>
                  <a:srgbClr val="17365D"/>
                </a:solidFill>
                <a:latin typeface="Calibri"/>
                <a:ea typeface="Calibri"/>
                <a:cs typeface="Calibri"/>
                <a:sym typeface="Calibri"/>
              </a:rPr>
              <a:t>Elevar la Competitividad y Capacidad de las Instituciones de Educación Superior </a:t>
            </a:r>
          </a:p>
        </p:txBody>
      </p:sp>
      <p:pic>
        <p:nvPicPr>
          <p:cNvPr id="308" name="Shape 308"/>
          <p:cNvPicPr preferRelativeResize="0"/>
          <p:nvPr/>
        </p:nvPicPr>
        <p:blipFill rotWithShape="1">
          <a:blip r:embed="rId3">
            <a:alphaModFix/>
          </a:blip>
          <a:srcRect/>
          <a:stretch/>
        </p:blipFill>
        <p:spPr>
          <a:xfrm>
            <a:off x="6858000" y="6411794"/>
            <a:ext cx="860327" cy="425438"/>
          </a:xfrm>
          <a:prstGeom prst="rect">
            <a:avLst/>
          </a:prstGeom>
          <a:noFill/>
          <a:ln>
            <a:noFill/>
          </a:ln>
        </p:spPr>
      </p:pic>
      <p:pic>
        <p:nvPicPr>
          <p:cNvPr id="309" name="Shape 309"/>
          <p:cNvPicPr preferRelativeResize="0"/>
          <p:nvPr/>
        </p:nvPicPr>
        <p:blipFill rotWithShape="1">
          <a:blip r:embed="rId4">
            <a:alphaModFix/>
          </a:blip>
          <a:srcRect/>
          <a:stretch/>
        </p:blipFill>
        <p:spPr>
          <a:xfrm>
            <a:off x="8132315" y="6337108"/>
            <a:ext cx="648071" cy="500750"/>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0" y="274637"/>
            <a:ext cx="8229600" cy="1143000"/>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s-MX" sz="3600" b="1" i="0" u="none" strike="noStrike" cap="none" baseline="0">
                <a:solidFill>
                  <a:schemeClr val="lt1"/>
                </a:solidFill>
                <a:latin typeface="Calibri"/>
                <a:ea typeface="Calibri"/>
                <a:cs typeface="Calibri"/>
                <a:sym typeface="Calibri"/>
              </a:rPr>
              <a:t>Dimensiones básicas del desarrollo humano</a:t>
            </a:r>
          </a:p>
        </p:txBody>
      </p:sp>
      <p:sp>
        <p:nvSpPr>
          <p:cNvPr id="101" name="Shape 101"/>
          <p:cNvSpPr txBox="1">
            <a:spLocks noGrp="1"/>
          </p:cNvSpPr>
          <p:nvPr>
            <p:ph type="body" idx="1"/>
          </p:nvPr>
        </p:nvSpPr>
        <p:spPr>
          <a:xfrm>
            <a:off x="457200" y="1600200"/>
            <a:ext cx="8229600" cy="4525963"/>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Clr>
                <a:srgbClr val="17365D"/>
              </a:buClr>
              <a:buSzPct val="25000"/>
              <a:buFont typeface="Calibri"/>
              <a:buNone/>
            </a:pPr>
            <a:r>
              <a:rPr lang="es-MX" sz="2800" b="1" i="0" u="none" strike="noStrike" cap="none" baseline="0">
                <a:solidFill>
                  <a:srgbClr val="17365D"/>
                </a:solidFill>
                <a:latin typeface="Calibri"/>
                <a:ea typeface="Calibri"/>
                <a:cs typeface="Calibri"/>
                <a:sym typeface="Calibri"/>
              </a:rPr>
              <a:t>Nivel de vida digno (medido por el PIB per cápita PPA en dólares)</a:t>
            </a:r>
          </a:p>
          <a:p>
            <a:pPr marL="0" marR="0" lvl="0" indent="0" algn="l" rtl="0">
              <a:spcBef>
                <a:spcPts val="560"/>
              </a:spcBef>
              <a:buClr>
                <a:srgbClr val="17365D"/>
              </a:buClr>
              <a:buSzPct val="25000"/>
              <a:buFont typeface="Calibri"/>
              <a:buNone/>
            </a:pPr>
            <a:r>
              <a:rPr lang="es-MX" sz="2800" b="1" i="0" u="none" strike="noStrike" cap="none" baseline="0">
                <a:solidFill>
                  <a:srgbClr val="17365D"/>
                </a:solidFill>
                <a:latin typeface="Calibri"/>
                <a:ea typeface="Calibri"/>
                <a:cs typeface="Calibri"/>
                <a:sym typeface="Calibri"/>
              </a:rPr>
              <a:t/>
            </a:r>
            <a:br>
              <a:rPr lang="es-MX" sz="2800" b="1" i="0" u="none" strike="noStrike" cap="none" baseline="0">
                <a:solidFill>
                  <a:srgbClr val="17365D"/>
                </a:solidFill>
                <a:latin typeface="Calibri"/>
                <a:ea typeface="Calibri"/>
                <a:cs typeface="Calibri"/>
                <a:sym typeface="Calibri"/>
              </a:rPr>
            </a:br>
            <a:r>
              <a:rPr lang="es-MX" sz="2800" b="1" i="0" u="none" strike="noStrike" cap="none" baseline="0">
                <a:solidFill>
                  <a:srgbClr val="17365D"/>
                </a:solidFill>
                <a:latin typeface="Calibri"/>
                <a:ea typeface="Calibri"/>
                <a:cs typeface="Calibri"/>
                <a:sym typeface="Calibri"/>
              </a:rPr>
              <a:t>Vida larga y saludable (medida según la esperanza de vida al nacer)</a:t>
            </a:r>
          </a:p>
          <a:p>
            <a:pPr marL="0" marR="0" lvl="0" indent="0" algn="l" rtl="0">
              <a:spcBef>
                <a:spcPts val="560"/>
              </a:spcBef>
              <a:buClr>
                <a:srgbClr val="17365D"/>
              </a:buClr>
              <a:buSzPct val="25000"/>
              <a:buFont typeface="Calibri"/>
              <a:buNone/>
            </a:pPr>
            <a:r>
              <a:rPr lang="es-MX" sz="2800" b="1" i="0" u="none" strike="noStrike" cap="none" baseline="0">
                <a:solidFill>
                  <a:srgbClr val="17365D"/>
                </a:solidFill>
                <a:latin typeface="Calibri"/>
                <a:ea typeface="Calibri"/>
                <a:cs typeface="Calibri"/>
                <a:sym typeface="Calibri"/>
              </a:rPr>
              <a:t/>
            </a:r>
            <a:br>
              <a:rPr lang="es-MX" sz="2800" b="1" i="0" u="none" strike="noStrike" cap="none" baseline="0">
                <a:solidFill>
                  <a:srgbClr val="17365D"/>
                </a:solidFill>
                <a:latin typeface="Calibri"/>
                <a:ea typeface="Calibri"/>
                <a:cs typeface="Calibri"/>
                <a:sym typeface="Calibri"/>
              </a:rPr>
            </a:br>
            <a:r>
              <a:rPr lang="es-MX" sz="2800" b="1" i="0" u="none" strike="noStrike" cap="none" baseline="0">
                <a:solidFill>
                  <a:srgbClr val="17365D"/>
                </a:solidFill>
                <a:latin typeface="Calibri"/>
                <a:ea typeface="Calibri"/>
                <a:cs typeface="Calibri"/>
                <a:sym typeface="Calibri"/>
              </a:rPr>
              <a:t>Educación (medida por la tasa de alfabetización de adultos y la tasa bruta combinada de matriculación en educación primaria, secundaria y superior</a:t>
            </a:r>
            <a:r>
              <a:rPr lang="es-MX" sz="2800" b="0" i="0" u="none" strike="noStrike" cap="none" baseline="0">
                <a:solidFill>
                  <a:schemeClr val="lt1"/>
                </a:solidFill>
                <a:latin typeface="Calibri"/>
                <a:ea typeface="Calibri"/>
                <a:cs typeface="Calibri"/>
                <a:sym typeface="Calibri"/>
              </a:rPr>
              <a:t>).</a:t>
            </a:r>
          </a:p>
        </p:txBody>
      </p:sp>
      <p:pic>
        <p:nvPicPr>
          <p:cNvPr id="102" name="Shape 102"/>
          <p:cNvPicPr preferRelativeResize="0"/>
          <p:nvPr/>
        </p:nvPicPr>
        <p:blipFill rotWithShape="1">
          <a:blip r:embed="rId3">
            <a:alphaModFix/>
          </a:blip>
          <a:srcRect/>
          <a:stretch/>
        </p:blipFill>
        <p:spPr>
          <a:xfrm>
            <a:off x="7020271" y="6396569"/>
            <a:ext cx="1127955" cy="283621"/>
          </a:xfrm>
          <a:prstGeom prst="rect">
            <a:avLst/>
          </a:prstGeom>
          <a:noFill/>
          <a:ln>
            <a:noFill/>
          </a:ln>
        </p:spPr>
      </p:pic>
      <p:pic>
        <p:nvPicPr>
          <p:cNvPr id="103" name="Shape 103"/>
          <p:cNvPicPr preferRelativeResize="0"/>
          <p:nvPr/>
        </p:nvPicPr>
        <p:blipFill rotWithShape="1">
          <a:blip r:embed="rId4">
            <a:alphaModFix/>
          </a:blip>
          <a:srcRect/>
          <a:stretch/>
        </p:blipFill>
        <p:spPr>
          <a:xfrm>
            <a:off x="8388424" y="6246217"/>
            <a:ext cx="600235" cy="611782"/>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457200" y="274637"/>
            <a:ext cx="8229600" cy="1143000"/>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s-MX" sz="3950" b="0" i="0" u="none" strike="noStrike" cap="none" baseline="0">
                <a:solidFill>
                  <a:schemeClr val="lt1"/>
                </a:solidFill>
                <a:latin typeface="Calibri"/>
                <a:ea typeface="Calibri"/>
                <a:cs typeface="Calibri"/>
                <a:sym typeface="Calibri"/>
              </a:rPr>
              <a:t>La evaluación permanente, no estacionaria !</a:t>
            </a:r>
          </a:p>
        </p:txBody>
      </p:sp>
      <p:sp>
        <p:nvSpPr>
          <p:cNvPr id="315" name="Shape 315"/>
          <p:cNvSpPr txBox="1">
            <a:spLocks noGrp="1"/>
          </p:cNvSpPr>
          <p:nvPr>
            <p:ph type="body" idx="1"/>
          </p:nvPr>
        </p:nvSpPr>
        <p:spPr>
          <a:xfrm>
            <a:off x="457200" y="1600200"/>
            <a:ext cx="8229600" cy="4525963"/>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342900" marR="0" lvl="0" indent="-139700" algn="l" rtl="0">
              <a:spcBef>
                <a:spcPts val="0"/>
              </a:spcBef>
              <a:buClr>
                <a:schemeClr val="dk1"/>
              </a:buClr>
              <a:buFont typeface="Calibri"/>
              <a:buNone/>
            </a:pPr>
            <a:endParaRPr sz="3200" b="0" i="0" u="none" strike="noStrike" cap="none" baseline="0">
              <a:solidFill>
                <a:schemeClr val="lt1"/>
              </a:solidFill>
              <a:latin typeface="Calibri"/>
              <a:ea typeface="Calibri"/>
              <a:cs typeface="Calibri"/>
              <a:sym typeface="Calibri"/>
            </a:endParaRPr>
          </a:p>
          <a:p>
            <a:pPr marL="342900" marR="0" lvl="0" indent="-139700" algn="l" rtl="0">
              <a:spcBef>
                <a:spcPts val="640"/>
              </a:spcBef>
              <a:buClr>
                <a:schemeClr val="dk1"/>
              </a:buClr>
              <a:buFont typeface="Calibri"/>
              <a:buNone/>
            </a:pPr>
            <a:endParaRPr sz="3200" b="0" i="0" u="none" strike="noStrike" cap="none" baseline="0">
              <a:solidFill>
                <a:schemeClr val="lt1"/>
              </a:solidFill>
              <a:latin typeface="Calibri"/>
              <a:ea typeface="Calibri"/>
              <a:cs typeface="Calibri"/>
              <a:sym typeface="Calibri"/>
            </a:endParaRPr>
          </a:p>
          <a:p>
            <a:pPr marL="0" marR="0" lvl="0" indent="0" algn="ctr" rtl="0">
              <a:spcBef>
                <a:spcPts val="640"/>
              </a:spcBef>
              <a:buClr>
                <a:srgbClr val="17365D"/>
              </a:buClr>
              <a:buSzPct val="25000"/>
              <a:buFont typeface="Calibri"/>
              <a:buNone/>
            </a:pPr>
            <a:r>
              <a:rPr lang="es-MX" sz="3200" b="0" i="0" u="none" strike="noStrike" cap="none" baseline="0">
                <a:solidFill>
                  <a:srgbClr val="17365D"/>
                </a:solidFill>
                <a:latin typeface="Calibri"/>
                <a:ea typeface="Calibri"/>
                <a:cs typeface="Calibri"/>
                <a:sym typeface="Calibri"/>
              </a:rPr>
              <a:t>Medición periódica de los factores que intervienen en los procesos formativos desde una participación multiregión</a:t>
            </a:r>
          </a:p>
        </p:txBody>
      </p:sp>
      <p:pic>
        <p:nvPicPr>
          <p:cNvPr id="316" name="Shape 316"/>
          <p:cNvPicPr preferRelativeResize="0"/>
          <p:nvPr/>
        </p:nvPicPr>
        <p:blipFill rotWithShape="1">
          <a:blip r:embed="rId3">
            <a:alphaModFix/>
          </a:blip>
          <a:srcRect/>
          <a:stretch/>
        </p:blipFill>
        <p:spPr>
          <a:xfrm>
            <a:off x="6858000" y="6411794"/>
            <a:ext cx="860327" cy="425438"/>
          </a:xfrm>
          <a:prstGeom prst="rect">
            <a:avLst/>
          </a:prstGeom>
          <a:noFill/>
          <a:ln>
            <a:noFill/>
          </a:ln>
        </p:spPr>
      </p:pic>
      <p:pic>
        <p:nvPicPr>
          <p:cNvPr id="317" name="Shape 317"/>
          <p:cNvPicPr preferRelativeResize="0"/>
          <p:nvPr/>
        </p:nvPicPr>
        <p:blipFill rotWithShape="1">
          <a:blip r:embed="rId4">
            <a:alphaModFix/>
          </a:blip>
          <a:srcRect/>
          <a:stretch/>
        </p:blipFill>
        <p:spPr>
          <a:xfrm>
            <a:off x="8132315" y="6337108"/>
            <a:ext cx="648071" cy="500750"/>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457200" y="274637"/>
            <a:ext cx="8229600" cy="1143000"/>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s-MX" sz="3950" b="0" i="0" u="none" strike="noStrike" cap="none" baseline="0">
                <a:solidFill>
                  <a:schemeClr val="lt1"/>
                </a:solidFill>
                <a:latin typeface="Calibri"/>
                <a:ea typeface="Calibri"/>
                <a:cs typeface="Calibri"/>
                <a:sym typeface="Calibri"/>
              </a:rPr>
              <a:t>Categorías de la Calidad y  la Pertinencia en la Sustentabilidad Social</a:t>
            </a:r>
          </a:p>
        </p:txBody>
      </p:sp>
      <p:sp>
        <p:nvSpPr>
          <p:cNvPr id="323" name="Shape 323"/>
          <p:cNvSpPr txBox="1">
            <a:spLocks noGrp="1"/>
          </p:cNvSpPr>
          <p:nvPr>
            <p:ph type="body" idx="1"/>
          </p:nvPr>
        </p:nvSpPr>
        <p:spPr>
          <a:xfrm>
            <a:off x="457200" y="2060849"/>
            <a:ext cx="2962672" cy="3939539"/>
          </a:xfrm>
          <a:prstGeom prst="rect">
            <a:avLst/>
          </a:prstGeom>
          <a:solidFill>
            <a:schemeClr val="accent3"/>
          </a:solidFill>
          <a:ln w="38100" cap="flat">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80000"/>
              </a:lnSpc>
              <a:spcBef>
                <a:spcPts val="0"/>
              </a:spcBef>
              <a:buClr>
                <a:schemeClr val="dk1"/>
              </a:buClr>
              <a:buFont typeface="Calibri"/>
              <a:buNone/>
            </a:pPr>
            <a:endParaRPr sz="800" b="0" i="0" u="sng" strike="noStrike" cap="none" baseline="0">
              <a:solidFill>
                <a:schemeClr val="hlink"/>
              </a:solidFill>
              <a:latin typeface="Calibri"/>
              <a:ea typeface="Calibri"/>
              <a:cs typeface="Calibri"/>
              <a:sym typeface="Calibri"/>
              <a:hlinkClick r:id="rId3"/>
            </a:endParaRP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3"/>
              </a:rPr>
              <a:t>Actualización Norma ISO 9001</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4"/>
              </a:rPr>
              <a:t>alianza empresarios y trabajadores</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5"/>
              </a:rPr>
              <a:t>aportes de las auditorías de calidad</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6"/>
              </a:rPr>
              <a:t>Aseguramiento de Calidad</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7"/>
              </a:rPr>
              <a:t>Aseguramiento de calidad con los proveedores</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8"/>
              </a:rPr>
              <a:t>asociación profesionales calidad</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9"/>
              </a:rPr>
              <a:t>auditorías de calidad</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10"/>
              </a:rPr>
              <a:t>auditorías internas de calidad</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11"/>
              </a:rPr>
              <a:t>auditorías y cultura de calidad</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12"/>
              </a:rPr>
              <a:t>Beneficios de la calidad</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13"/>
              </a:rPr>
              <a:t>beneficios de las auditorías de calidad</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14"/>
              </a:rPr>
              <a:t>Black Belt</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15"/>
              </a:rPr>
              <a:t>Calidad en proyectos</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16"/>
              </a:rPr>
              <a:t>Calidad personal</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17"/>
              </a:rPr>
              <a:t>Calidad y apoyo gerencial</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18"/>
              </a:rPr>
              <a:t>Calidad y cambio cultural</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19"/>
              </a:rPr>
              <a:t>Calidad y competitividad</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20"/>
              </a:rPr>
              <a:t>calidad y gestión</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21"/>
              </a:rPr>
              <a:t>Calidad y proveedores</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22"/>
              </a:rPr>
              <a:t>Calidad y resultados</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23"/>
              </a:rPr>
              <a:t>Cambios en Norma ISO 9001</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24"/>
              </a:rPr>
              <a:t>certificación</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25"/>
              </a:rPr>
              <a:t>Compromiso</a:t>
            </a:r>
            <a:r>
              <a:rPr lang="es-MX" sz="1000" b="0" i="0" u="none" strike="noStrike" cap="none" baseline="0">
                <a:solidFill>
                  <a:schemeClr val="lt1"/>
                </a:solidFill>
                <a:latin typeface="Calibri"/>
                <a:ea typeface="Calibri"/>
                <a:cs typeface="Calibri"/>
                <a:sym typeface="Calibri"/>
              </a:rPr>
              <a:t> </a:t>
            </a:r>
          </a:p>
          <a:p>
            <a:pPr marL="0" marR="0" lvl="0" indent="0" algn="l" rtl="0">
              <a:lnSpc>
                <a:spcPct val="80000"/>
              </a:lnSpc>
              <a:spcBef>
                <a:spcPts val="200"/>
              </a:spcBef>
              <a:buClr>
                <a:schemeClr val="lt1"/>
              </a:buClr>
              <a:buSzPct val="25000"/>
              <a:buFont typeface="Calibri"/>
              <a:buNone/>
            </a:pPr>
            <a:r>
              <a:rPr lang="es-MX" sz="1000" b="0" i="0" u="sng" strike="noStrike" cap="none" baseline="0">
                <a:solidFill>
                  <a:schemeClr val="hlink"/>
                </a:solidFill>
                <a:latin typeface="Calibri"/>
                <a:ea typeface="Calibri"/>
                <a:cs typeface="Calibri"/>
                <a:sym typeface="Calibri"/>
                <a:hlinkClick r:id="rId26"/>
              </a:rPr>
              <a:t>Contratistas</a:t>
            </a:r>
            <a:r>
              <a:rPr lang="es-MX" sz="1000" b="0" i="0" u="none" strike="noStrike" cap="none" baseline="0">
                <a:solidFill>
                  <a:schemeClr val="lt1"/>
                </a:solidFill>
                <a:latin typeface="Calibri"/>
                <a:ea typeface="Calibri"/>
                <a:cs typeface="Calibri"/>
                <a:sym typeface="Calibri"/>
              </a:rPr>
              <a:t> </a:t>
            </a:r>
          </a:p>
          <a:p>
            <a:pPr marL="342900" marR="0" lvl="0" indent="-292100" algn="l" rtl="0">
              <a:lnSpc>
                <a:spcPct val="80000"/>
              </a:lnSpc>
              <a:spcBef>
                <a:spcPts val="160"/>
              </a:spcBef>
              <a:buClr>
                <a:schemeClr val="dk1"/>
              </a:buClr>
              <a:buFont typeface="Calibri"/>
              <a:buNone/>
            </a:pPr>
            <a:endParaRPr sz="800" b="0" i="0" u="none" strike="noStrike" cap="none" baseline="0">
              <a:solidFill>
                <a:schemeClr val="lt1"/>
              </a:solidFill>
              <a:latin typeface="Calibri"/>
              <a:ea typeface="Calibri"/>
              <a:cs typeface="Calibri"/>
              <a:sym typeface="Calibri"/>
            </a:endParaRPr>
          </a:p>
        </p:txBody>
      </p:sp>
      <p:sp>
        <p:nvSpPr>
          <p:cNvPr id="324" name="Shape 324"/>
          <p:cNvSpPr/>
          <p:nvPr/>
        </p:nvSpPr>
        <p:spPr>
          <a:xfrm>
            <a:off x="3685664" y="2050646"/>
            <a:ext cx="2304256" cy="3939539"/>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27"/>
              </a:rPr>
              <a:t>Control de Calidad</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28"/>
              </a:rPr>
              <a:t>Control estadístico de procesos</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29"/>
              </a:rPr>
              <a:t>costos de calidad</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30"/>
              </a:rPr>
              <a:t>costos por no conformidad</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31"/>
              </a:rPr>
              <a:t>cultura y valores</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32"/>
              </a:rPr>
              <a:t>documentación de calidad</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33"/>
              </a:rPr>
              <a:t>documentación y éxito en implementación</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34"/>
              </a:rPr>
              <a:t>Efectividad sistema calidad</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35"/>
              </a:rPr>
              <a:t>Empresarios</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36"/>
              </a:rPr>
              <a:t>Encuesta ISO 9000</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37"/>
              </a:rPr>
              <a:t>Excelencia</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38"/>
              </a:rPr>
              <a:t>gestiòn de proyectos</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39"/>
              </a:rPr>
              <a:t>Gestión de Calidad</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40"/>
              </a:rPr>
              <a:t>Gestión de riesgos</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41"/>
              </a:rPr>
              <a:t>gestión documentos de calidad</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42"/>
              </a:rPr>
              <a:t>gestión participativa</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43"/>
              </a:rPr>
              <a:t>Impacto calidad</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44"/>
              </a:rPr>
              <a:t>Impactos de los riesgos</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45"/>
              </a:rPr>
              <a:t>indicadores de gestión</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46"/>
              </a:rPr>
              <a:t>intercambio experiencias en área calidad</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47"/>
              </a:rPr>
              <a:t>investigación en área de calidad</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48"/>
              </a:rPr>
              <a:t>ISO 9000</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49"/>
              </a:rPr>
              <a:t>Liderazgo</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None/>
            </a:pPr>
            <a:endParaRPr sz="1000" b="0" i="0" u="none" strike="noStrike" cap="none" baseline="0">
              <a:solidFill>
                <a:schemeClr val="lt1"/>
              </a:solidFill>
              <a:latin typeface="Calibri"/>
              <a:ea typeface="Calibri"/>
              <a:cs typeface="Calibri"/>
              <a:sym typeface="Calibri"/>
            </a:endParaRPr>
          </a:p>
        </p:txBody>
      </p:sp>
      <p:sp>
        <p:nvSpPr>
          <p:cNvPr id="325" name="Shape 325"/>
          <p:cNvSpPr/>
          <p:nvPr/>
        </p:nvSpPr>
        <p:spPr>
          <a:xfrm>
            <a:off x="6160398" y="2050646"/>
            <a:ext cx="2520279" cy="3939539"/>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50"/>
              </a:rPr>
              <a:t>Liderazgo y cultura</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51"/>
              </a:rPr>
              <a:t>Liderazgo y valores</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52"/>
              </a:rPr>
              <a:t>malcolm balridge</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53"/>
              </a:rPr>
              <a:t>Mejoramiento Continuo</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54"/>
              </a:rPr>
              <a:t>modelo europeo efqm</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55"/>
              </a:rPr>
              <a:t>Norma ISO 9001 : 2008</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56"/>
              </a:rPr>
              <a:t>Nueva Norma ISO</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57"/>
              </a:rPr>
              <a:t>objetivos de calidad</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58"/>
              </a:rPr>
              <a:t>Orientación al trabajo bien hecho</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59"/>
              </a:rPr>
              <a:t>Proveedores</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60"/>
              </a:rPr>
              <a:t>proyectos de ingeniería y construcción</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61"/>
              </a:rPr>
              <a:t>proyectos epcm</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62"/>
              </a:rPr>
              <a:t>rentabilidad de la calidad</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63"/>
              </a:rPr>
              <a:t>Riesgos y calidad</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64"/>
              </a:rPr>
              <a:t>Selección y evaluación de proveedores</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65"/>
              </a:rPr>
              <a:t>Six Sigma</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66"/>
              </a:rPr>
              <a:t>Solidario</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67"/>
              </a:rPr>
              <a:t>tablero de mando integral</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68"/>
              </a:rPr>
              <a:t>Trabajadores</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69"/>
              </a:rPr>
              <a:t>Uncategorized</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SzPct val="25000"/>
              <a:buNone/>
            </a:pPr>
            <a:r>
              <a:rPr lang="es-MX" sz="1000" b="0" i="0" u="sng" strike="noStrike" cap="none" baseline="0">
                <a:solidFill>
                  <a:schemeClr val="hlink"/>
                </a:solidFill>
                <a:latin typeface="Calibri"/>
                <a:ea typeface="Calibri"/>
                <a:cs typeface="Calibri"/>
                <a:sym typeface="Calibri"/>
                <a:hlinkClick r:id="rId70"/>
              </a:rPr>
              <a:t>valor agregado de las auditorías de calidad</a:t>
            </a:r>
            <a:r>
              <a:rPr lang="es-MX" sz="1000" b="0" i="0" u="none" strike="noStrike" cap="none" baseline="0">
                <a:solidFill>
                  <a:schemeClr val="lt1"/>
                </a:solidFill>
                <a:latin typeface="Calibri"/>
                <a:ea typeface="Calibri"/>
                <a:cs typeface="Calibri"/>
                <a:sym typeface="Calibri"/>
              </a:rPr>
              <a:t> </a:t>
            </a:r>
          </a:p>
          <a:p>
            <a:pPr marL="0" marR="0" lvl="0" indent="0" algn="l" rtl="0">
              <a:spcBef>
                <a:spcPts val="0"/>
              </a:spcBef>
              <a:buNone/>
            </a:pPr>
            <a:endParaRPr sz="1000" b="0" i="0" u="none" strike="noStrike" cap="none" baseline="0">
              <a:solidFill>
                <a:schemeClr val="lt1"/>
              </a:solidFill>
              <a:latin typeface="Calibri"/>
              <a:ea typeface="Calibri"/>
              <a:cs typeface="Calibri"/>
              <a:sym typeface="Calibri"/>
            </a:endParaRPr>
          </a:p>
          <a:p>
            <a:pPr marL="0" marR="0" lvl="0" indent="0" algn="l" rtl="0">
              <a:spcBef>
                <a:spcPts val="0"/>
              </a:spcBef>
              <a:buNone/>
            </a:pPr>
            <a:endParaRPr sz="1000" b="0" i="0" u="none" strike="noStrike" cap="none" baseline="0">
              <a:solidFill>
                <a:schemeClr val="lt1"/>
              </a:solidFill>
              <a:latin typeface="Calibri"/>
              <a:ea typeface="Calibri"/>
              <a:cs typeface="Calibri"/>
              <a:sym typeface="Calibri"/>
            </a:endParaRPr>
          </a:p>
          <a:p>
            <a:pPr marL="0" marR="0" lvl="0" indent="0" algn="l" rtl="0">
              <a:spcBef>
                <a:spcPts val="0"/>
              </a:spcBef>
              <a:buNone/>
            </a:pPr>
            <a:endParaRPr sz="1000" b="0" i="0" u="none" strike="noStrike" cap="none" baseline="0">
              <a:solidFill>
                <a:schemeClr val="lt1"/>
              </a:solidFill>
              <a:latin typeface="Calibri"/>
              <a:ea typeface="Calibri"/>
              <a:cs typeface="Calibri"/>
              <a:sym typeface="Calibri"/>
            </a:endParaRPr>
          </a:p>
          <a:p>
            <a:pPr marL="0" marR="0" lvl="0" indent="0" algn="l" rtl="0">
              <a:spcBef>
                <a:spcPts val="0"/>
              </a:spcBef>
              <a:buNone/>
            </a:pPr>
            <a:endParaRPr sz="1000" b="0" i="0" u="none" strike="noStrike" cap="none" baseline="0">
              <a:solidFill>
                <a:schemeClr val="lt1"/>
              </a:solidFill>
              <a:latin typeface="Calibri"/>
              <a:ea typeface="Calibri"/>
              <a:cs typeface="Calibri"/>
              <a:sym typeface="Calibri"/>
            </a:endParaRPr>
          </a:p>
        </p:txBody>
      </p:sp>
      <p:pic>
        <p:nvPicPr>
          <p:cNvPr id="326" name="Shape 326"/>
          <p:cNvPicPr preferRelativeResize="0"/>
          <p:nvPr/>
        </p:nvPicPr>
        <p:blipFill rotWithShape="1">
          <a:blip r:embed="rId71">
            <a:alphaModFix/>
          </a:blip>
          <a:srcRect/>
          <a:stretch/>
        </p:blipFill>
        <p:spPr>
          <a:xfrm>
            <a:off x="6858000" y="6411794"/>
            <a:ext cx="860327" cy="425438"/>
          </a:xfrm>
          <a:prstGeom prst="rect">
            <a:avLst/>
          </a:prstGeom>
          <a:noFill/>
          <a:ln>
            <a:noFill/>
          </a:ln>
        </p:spPr>
      </p:pic>
      <p:pic>
        <p:nvPicPr>
          <p:cNvPr id="327" name="Shape 327"/>
          <p:cNvPicPr preferRelativeResize="0"/>
          <p:nvPr/>
        </p:nvPicPr>
        <p:blipFill rotWithShape="1">
          <a:blip r:embed="rId72">
            <a:alphaModFix/>
          </a:blip>
          <a:srcRect/>
          <a:stretch/>
        </p:blipFill>
        <p:spPr>
          <a:xfrm>
            <a:off x="8132315" y="6337108"/>
            <a:ext cx="648071" cy="500750"/>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457200" y="274637"/>
            <a:ext cx="8229600" cy="1143000"/>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s-MX" sz="4400" b="0" i="0" u="none" strike="noStrike" cap="none" baseline="0">
                <a:solidFill>
                  <a:schemeClr val="lt1"/>
                </a:solidFill>
                <a:latin typeface="Calibri"/>
                <a:ea typeface="Calibri"/>
                <a:cs typeface="Calibri"/>
                <a:sym typeface="Calibri"/>
              </a:rPr>
              <a:t> GRAFINDICÁMETRO</a:t>
            </a:r>
          </a:p>
        </p:txBody>
      </p:sp>
      <p:pic>
        <p:nvPicPr>
          <p:cNvPr id="333" name="Shape 333"/>
          <p:cNvPicPr preferRelativeResize="0">
            <a:picLocks noGrp="1"/>
          </p:cNvPicPr>
          <p:nvPr>
            <p:ph type="body" idx="1"/>
          </p:nvPr>
        </p:nvPicPr>
        <p:blipFill rotWithShape="1">
          <a:blip r:embed="rId3">
            <a:alphaModFix/>
          </a:blip>
          <a:srcRect/>
          <a:stretch/>
        </p:blipFill>
        <p:spPr>
          <a:xfrm>
            <a:off x="1030433" y="1600200"/>
            <a:ext cx="7083131" cy="4525963"/>
          </a:xfrm>
          <a:prstGeom prst="rect">
            <a:avLst/>
          </a:prstGeom>
          <a:noFill/>
          <a:ln>
            <a:noFill/>
          </a:ln>
        </p:spPr>
      </p:pic>
      <p:pic>
        <p:nvPicPr>
          <p:cNvPr id="334" name="Shape 334"/>
          <p:cNvPicPr preferRelativeResize="0"/>
          <p:nvPr/>
        </p:nvPicPr>
        <p:blipFill rotWithShape="1">
          <a:blip r:embed="rId4">
            <a:alphaModFix/>
          </a:blip>
          <a:srcRect/>
          <a:stretch/>
        </p:blipFill>
        <p:spPr>
          <a:xfrm>
            <a:off x="6858000" y="6411794"/>
            <a:ext cx="860327" cy="425438"/>
          </a:xfrm>
          <a:prstGeom prst="rect">
            <a:avLst/>
          </a:prstGeom>
          <a:noFill/>
          <a:ln>
            <a:noFill/>
          </a:ln>
        </p:spPr>
      </p:pic>
      <p:pic>
        <p:nvPicPr>
          <p:cNvPr id="335" name="Shape 335"/>
          <p:cNvPicPr preferRelativeResize="0"/>
          <p:nvPr/>
        </p:nvPicPr>
        <p:blipFill rotWithShape="1">
          <a:blip r:embed="rId5">
            <a:alphaModFix/>
          </a:blip>
          <a:srcRect/>
          <a:stretch/>
        </p:blipFill>
        <p:spPr>
          <a:xfrm>
            <a:off x="8132315" y="6337108"/>
            <a:ext cx="648071" cy="500750"/>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title"/>
          </p:nvPr>
        </p:nvSpPr>
        <p:spPr>
          <a:xfrm>
            <a:off x="457200" y="274637"/>
            <a:ext cx="8229600" cy="1143000"/>
          </a:xfrm>
          <a:prstGeom prst="rect">
            <a:avLst/>
          </a:prstGeom>
          <a:solidFill>
            <a:schemeClr val="accent3"/>
          </a:solidFill>
          <a:ln w="38100" cap="flat">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s-MX" sz="4400" b="0" i="0" u="none" strike="noStrike" cap="none" baseline="0">
                <a:solidFill>
                  <a:schemeClr val="lt1"/>
                </a:solidFill>
                <a:latin typeface="Calibri"/>
                <a:ea typeface="Calibri"/>
                <a:cs typeface="Calibri"/>
                <a:sym typeface="Calibri"/>
              </a:rPr>
              <a:t>Modelo Cíclico y Circular</a:t>
            </a:r>
          </a:p>
        </p:txBody>
      </p:sp>
      <p:pic>
        <p:nvPicPr>
          <p:cNvPr id="341" name="Shape 341"/>
          <p:cNvPicPr preferRelativeResize="0"/>
          <p:nvPr/>
        </p:nvPicPr>
        <p:blipFill rotWithShape="1">
          <a:blip r:embed="rId3">
            <a:alphaModFix/>
          </a:blip>
          <a:srcRect/>
          <a:stretch/>
        </p:blipFill>
        <p:spPr>
          <a:xfrm>
            <a:off x="8069146" y="5539439"/>
            <a:ext cx="1043608" cy="1318560"/>
          </a:xfrm>
          <a:prstGeom prst="rect">
            <a:avLst/>
          </a:prstGeom>
          <a:noFill/>
          <a:ln>
            <a:noFill/>
          </a:ln>
        </p:spPr>
      </p:pic>
      <p:pic>
        <p:nvPicPr>
          <p:cNvPr id="342" name="Shape 342"/>
          <p:cNvPicPr preferRelativeResize="0">
            <a:picLocks noGrp="1"/>
          </p:cNvPicPr>
          <p:nvPr>
            <p:ph type="body" idx="1"/>
          </p:nvPr>
        </p:nvPicPr>
        <p:blipFill rotWithShape="1">
          <a:blip r:embed="rId4">
            <a:alphaModFix/>
          </a:blip>
          <a:srcRect/>
          <a:stretch/>
        </p:blipFill>
        <p:spPr>
          <a:xfrm>
            <a:off x="695845" y="1750391"/>
            <a:ext cx="2363987" cy="1966641"/>
          </a:xfrm>
          <a:prstGeom prst="rect">
            <a:avLst/>
          </a:prstGeom>
          <a:noFill/>
          <a:ln>
            <a:noFill/>
          </a:ln>
        </p:spPr>
      </p:pic>
      <p:sp>
        <p:nvSpPr>
          <p:cNvPr id="343" name="Shape 343"/>
          <p:cNvSpPr/>
          <p:nvPr/>
        </p:nvSpPr>
        <p:spPr>
          <a:xfrm>
            <a:off x="3491880" y="1988841"/>
            <a:ext cx="1137276" cy="792087"/>
          </a:xfrm>
          <a:prstGeom prst="rightArrow">
            <a:avLst>
              <a:gd name="adj1" fmla="val 50000"/>
              <a:gd name="adj2" fmla="val 22916"/>
            </a:avLst>
          </a:prstGeom>
          <a:solidFill>
            <a:srgbClr val="FF0000"/>
          </a:soli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pic>
        <p:nvPicPr>
          <p:cNvPr id="344" name="Shape 344"/>
          <p:cNvPicPr preferRelativeResize="0"/>
          <p:nvPr/>
        </p:nvPicPr>
        <p:blipFill rotWithShape="1">
          <a:blip r:embed="rId5">
            <a:alphaModFix/>
          </a:blip>
          <a:srcRect/>
          <a:stretch/>
        </p:blipFill>
        <p:spPr>
          <a:xfrm>
            <a:off x="5307200" y="1628800"/>
            <a:ext cx="2264447" cy="2088232"/>
          </a:xfrm>
          <a:prstGeom prst="rect">
            <a:avLst/>
          </a:prstGeom>
          <a:noFill/>
          <a:ln>
            <a:noFill/>
          </a:ln>
        </p:spPr>
      </p:pic>
      <p:sp>
        <p:nvSpPr>
          <p:cNvPr id="345" name="Shape 345"/>
          <p:cNvSpPr/>
          <p:nvPr/>
        </p:nvSpPr>
        <p:spPr>
          <a:xfrm>
            <a:off x="6046642" y="3955264"/>
            <a:ext cx="613590" cy="540060"/>
          </a:xfrm>
          <a:prstGeom prst="downArrow">
            <a:avLst>
              <a:gd name="adj1" fmla="val 50000"/>
              <a:gd name="adj2" fmla="val 50000"/>
            </a:avLst>
          </a:prstGeom>
          <a:solidFill>
            <a:srgbClr val="FF0000"/>
          </a:soli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pic>
        <p:nvPicPr>
          <p:cNvPr id="346" name="Shape 346"/>
          <p:cNvPicPr preferRelativeResize="0"/>
          <p:nvPr/>
        </p:nvPicPr>
        <p:blipFill rotWithShape="1">
          <a:blip r:embed="rId6">
            <a:alphaModFix/>
          </a:blip>
          <a:srcRect/>
          <a:stretch/>
        </p:blipFill>
        <p:spPr>
          <a:xfrm>
            <a:off x="5307200" y="4650907"/>
            <a:ext cx="2449262" cy="1617591"/>
          </a:xfrm>
          <a:prstGeom prst="rect">
            <a:avLst/>
          </a:prstGeom>
          <a:noFill/>
          <a:ln>
            <a:noFill/>
          </a:ln>
        </p:spPr>
      </p:pic>
      <p:sp>
        <p:nvSpPr>
          <p:cNvPr id="347" name="Shape 347"/>
          <p:cNvSpPr/>
          <p:nvPr/>
        </p:nvSpPr>
        <p:spPr>
          <a:xfrm>
            <a:off x="3628826" y="5178007"/>
            <a:ext cx="1137276" cy="843279"/>
          </a:xfrm>
          <a:prstGeom prst="leftArrow">
            <a:avLst>
              <a:gd name="adj1" fmla="val 50000"/>
              <a:gd name="adj2" fmla="val 48643"/>
            </a:avLst>
          </a:prstGeom>
          <a:solidFill>
            <a:srgbClr val="FF0000"/>
          </a:soli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pic>
        <p:nvPicPr>
          <p:cNvPr id="348" name="Shape 348"/>
          <p:cNvPicPr preferRelativeResize="0"/>
          <p:nvPr/>
        </p:nvPicPr>
        <p:blipFill rotWithShape="1">
          <a:blip r:embed="rId7">
            <a:alphaModFix/>
          </a:blip>
          <a:srcRect/>
          <a:stretch/>
        </p:blipFill>
        <p:spPr>
          <a:xfrm>
            <a:off x="695845" y="4650907"/>
            <a:ext cx="2363987" cy="2088232"/>
          </a:xfrm>
          <a:prstGeom prst="rect">
            <a:avLst/>
          </a:prstGeom>
          <a:noFill/>
          <a:ln>
            <a:noFill/>
          </a:ln>
        </p:spPr>
      </p:pic>
      <p:sp>
        <p:nvSpPr>
          <p:cNvPr id="349" name="Shape 349"/>
          <p:cNvSpPr/>
          <p:nvPr/>
        </p:nvSpPr>
        <p:spPr>
          <a:xfrm>
            <a:off x="1564795" y="3759664"/>
            <a:ext cx="626083" cy="648071"/>
          </a:xfrm>
          <a:prstGeom prst="upArrow">
            <a:avLst>
              <a:gd name="adj1" fmla="val 50000"/>
              <a:gd name="adj2" fmla="val 50000"/>
            </a:avLst>
          </a:prstGeom>
          <a:solidFill>
            <a:srgbClr val="FF0000"/>
          </a:soli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pic>
        <p:nvPicPr>
          <p:cNvPr id="350" name="Shape 350"/>
          <p:cNvPicPr preferRelativeResize="0"/>
          <p:nvPr/>
        </p:nvPicPr>
        <p:blipFill rotWithShape="1">
          <a:blip r:embed="rId8">
            <a:alphaModFix/>
          </a:blip>
          <a:srcRect/>
          <a:stretch/>
        </p:blipFill>
        <p:spPr>
          <a:xfrm>
            <a:off x="3628826" y="3759664"/>
            <a:ext cx="1231205" cy="648071"/>
          </a:xfrm>
          <a:prstGeom prst="rect">
            <a:avLst/>
          </a:prstGeom>
          <a:noFill/>
          <a:ln>
            <a:noFill/>
          </a:ln>
        </p:spPr>
      </p:pic>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p:nvPr/>
        </p:nvSpPr>
        <p:spPr>
          <a:xfrm>
            <a:off x="2267743" y="980728"/>
            <a:ext cx="4572000" cy="4401204"/>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s-MX" sz="4000" b="1" i="0" u="none" strike="noStrike" cap="none" baseline="0">
                <a:solidFill>
                  <a:schemeClr val="lt1"/>
                </a:solidFill>
                <a:latin typeface="Calibri"/>
                <a:ea typeface="Calibri"/>
                <a:cs typeface="Calibri"/>
                <a:sym typeface="Calibri"/>
              </a:rPr>
              <a:t>Efectos de la Evaluación Permanente y la Calidad en los Procesos Formativos vinculados  a la  I+D+I</a:t>
            </a:r>
          </a:p>
        </p:txBody>
      </p:sp>
      <p:pic>
        <p:nvPicPr>
          <p:cNvPr id="356" name="Shape 356"/>
          <p:cNvPicPr preferRelativeResize="0"/>
          <p:nvPr/>
        </p:nvPicPr>
        <p:blipFill rotWithShape="1">
          <a:blip r:embed="rId3">
            <a:alphaModFix/>
          </a:blip>
          <a:srcRect/>
          <a:stretch/>
        </p:blipFill>
        <p:spPr>
          <a:xfrm>
            <a:off x="6858000" y="6411794"/>
            <a:ext cx="860327" cy="425438"/>
          </a:xfrm>
          <a:prstGeom prst="rect">
            <a:avLst/>
          </a:prstGeom>
          <a:noFill/>
          <a:ln>
            <a:noFill/>
          </a:ln>
        </p:spPr>
      </p:pic>
      <p:pic>
        <p:nvPicPr>
          <p:cNvPr id="357" name="Shape 357"/>
          <p:cNvPicPr preferRelativeResize="0"/>
          <p:nvPr/>
        </p:nvPicPr>
        <p:blipFill rotWithShape="1">
          <a:blip r:embed="rId4">
            <a:alphaModFix/>
          </a:blip>
          <a:srcRect/>
          <a:stretch/>
        </p:blipFill>
        <p:spPr>
          <a:xfrm>
            <a:off x="8132315" y="6337108"/>
            <a:ext cx="648071" cy="500750"/>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457200" y="274637"/>
            <a:ext cx="8229600" cy="1143000"/>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rgbClr val="17365D"/>
              </a:buClr>
              <a:buSzPct val="25000"/>
              <a:buFont typeface="Calibri"/>
              <a:buNone/>
            </a:pPr>
            <a:r>
              <a:rPr lang="es-MX" sz="3950" b="1" i="0" u="none" strike="noStrike" cap="none" baseline="0">
                <a:solidFill>
                  <a:srgbClr val="17365D"/>
                </a:solidFill>
                <a:latin typeface="Calibri"/>
                <a:ea typeface="Calibri"/>
                <a:cs typeface="Calibri"/>
                <a:sym typeface="Calibri"/>
              </a:rPr>
              <a:t>Mapa global de las patentes</a:t>
            </a:r>
          </a:p>
        </p:txBody>
      </p:sp>
      <p:pic>
        <p:nvPicPr>
          <p:cNvPr id="363" name="Shape 363"/>
          <p:cNvPicPr preferRelativeResize="0"/>
          <p:nvPr/>
        </p:nvPicPr>
        <p:blipFill rotWithShape="1">
          <a:blip r:embed="rId3">
            <a:alphaModFix/>
          </a:blip>
          <a:srcRect/>
          <a:stretch/>
        </p:blipFill>
        <p:spPr>
          <a:xfrm>
            <a:off x="400828" y="1578348"/>
            <a:ext cx="8280919" cy="4680520"/>
          </a:xfrm>
          <a:prstGeom prst="rect">
            <a:avLst/>
          </a:prstGeom>
          <a:solidFill>
            <a:schemeClr val="accent3"/>
          </a:solidFill>
          <a:ln w="25400" cap="flat">
            <a:solidFill>
              <a:srgbClr val="718941"/>
            </a:solidFill>
            <a:prstDash val="solid"/>
            <a:round/>
            <a:headEnd type="none" w="med" len="med"/>
            <a:tailEnd type="none" w="med" len="med"/>
          </a:ln>
        </p:spPr>
      </p:pic>
      <p:pic>
        <p:nvPicPr>
          <p:cNvPr id="364" name="Shape 364"/>
          <p:cNvPicPr preferRelativeResize="0"/>
          <p:nvPr/>
        </p:nvPicPr>
        <p:blipFill rotWithShape="1">
          <a:blip r:embed="rId4">
            <a:alphaModFix/>
          </a:blip>
          <a:srcRect/>
          <a:stretch/>
        </p:blipFill>
        <p:spPr>
          <a:xfrm>
            <a:off x="6858000" y="6411794"/>
            <a:ext cx="860327" cy="425438"/>
          </a:xfrm>
          <a:prstGeom prst="rect">
            <a:avLst/>
          </a:prstGeom>
          <a:noFill/>
          <a:ln>
            <a:noFill/>
          </a:ln>
        </p:spPr>
      </p:pic>
      <p:pic>
        <p:nvPicPr>
          <p:cNvPr id="365" name="Shape 365"/>
          <p:cNvPicPr preferRelativeResize="0"/>
          <p:nvPr/>
        </p:nvPicPr>
        <p:blipFill rotWithShape="1">
          <a:blip r:embed="rId5">
            <a:alphaModFix/>
          </a:blip>
          <a:srcRect/>
          <a:stretch/>
        </p:blipFill>
        <p:spPr>
          <a:xfrm>
            <a:off x="8132315" y="6337108"/>
            <a:ext cx="648071" cy="500750"/>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Shape 370"/>
          <p:cNvPicPr preferRelativeResize="0"/>
          <p:nvPr/>
        </p:nvPicPr>
        <p:blipFill rotWithShape="1">
          <a:blip r:embed="rId3">
            <a:alphaModFix/>
          </a:blip>
          <a:srcRect/>
          <a:stretch/>
        </p:blipFill>
        <p:spPr>
          <a:xfrm>
            <a:off x="155575" y="620687"/>
            <a:ext cx="8520880" cy="5688632"/>
          </a:xfrm>
          <a:prstGeom prst="rect">
            <a:avLst/>
          </a:prstGeom>
          <a:noFill/>
          <a:ln>
            <a:noFill/>
          </a:ln>
        </p:spPr>
      </p:pic>
      <p:pic>
        <p:nvPicPr>
          <p:cNvPr id="371" name="Shape 371"/>
          <p:cNvPicPr preferRelativeResize="0"/>
          <p:nvPr/>
        </p:nvPicPr>
        <p:blipFill rotWithShape="1">
          <a:blip r:embed="rId4">
            <a:alphaModFix/>
          </a:blip>
          <a:srcRect/>
          <a:stretch/>
        </p:blipFill>
        <p:spPr>
          <a:xfrm>
            <a:off x="6858000" y="6411794"/>
            <a:ext cx="860327" cy="425438"/>
          </a:xfrm>
          <a:prstGeom prst="rect">
            <a:avLst/>
          </a:prstGeom>
          <a:noFill/>
          <a:ln>
            <a:noFill/>
          </a:ln>
        </p:spPr>
      </p:pic>
      <p:pic>
        <p:nvPicPr>
          <p:cNvPr id="372" name="Shape 372"/>
          <p:cNvPicPr preferRelativeResize="0"/>
          <p:nvPr/>
        </p:nvPicPr>
        <p:blipFill rotWithShape="1">
          <a:blip r:embed="rId5">
            <a:alphaModFix/>
          </a:blip>
          <a:srcRect/>
          <a:stretch/>
        </p:blipFill>
        <p:spPr>
          <a:xfrm>
            <a:off x="8132315" y="6337108"/>
            <a:ext cx="648071" cy="500750"/>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Shape 377"/>
          <p:cNvPicPr preferRelativeResize="0"/>
          <p:nvPr/>
        </p:nvPicPr>
        <p:blipFill rotWithShape="1">
          <a:blip r:embed="rId3">
            <a:alphaModFix/>
          </a:blip>
          <a:srcRect/>
          <a:stretch/>
        </p:blipFill>
        <p:spPr>
          <a:xfrm>
            <a:off x="1403649" y="404663"/>
            <a:ext cx="6480719" cy="3456382"/>
          </a:xfrm>
          <a:prstGeom prst="rect">
            <a:avLst/>
          </a:prstGeom>
          <a:solidFill>
            <a:schemeClr val="accent3"/>
          </a:solidFill>
          <a:ln w="25400" cap="flat">
            <a:solidFill>
              <a:srgbClr val="718941"/>
            </a:solidFill>
            <a:prstDash val="solid"/>
            <a:round/>
            <a:headEnd type="none" w="med" len="med"/>
            <a:tailEnd type="none" w="med" len="med"/>
          </a:ln>
        </p:spPr>
      </p:pic>
      <p:sp>
        <p:nvSpPr>
          <p:cNvPr id="378" name="Shape 378"/>
          <p:cNvSpPr/>
          <p:nvPr/>
        </p:nvSpPr>
        <p:spPr>
          <a:xfrm>
            <a:off x="1403648" y="4149080"/>
            <a:ext cx="6480719" cy="923329"/>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0" i="0" u="sng" strike="noStrike" cap="none" baseline="0">
                <a:solidFill>
                  <a:schemeClr val="hlink"/>
                </a:solidFill>
                <a:latin typeface="Calibri"/>
                <a:ea typeface="Calibri"/>
                <a:cs typeface="Calibri"/>
                <a:sym typeface="Calibri"/>
                <a:hlinkClick r:id="rId4"/>
              </a:rPr>
              <a:t>Illumina</a:t>
            </a:r>
            <a:r>
              <a:rPr lang="es-MX" sz="1800" b="0" i="0" u="none" strike="noStrike" cap="none" baseline="0">
                <a:solidFill>
                  <a:srgbClr val="17365D"/>
                </a:solidFill>
                <a:latin typeface="Calibri"/>
                <a:ea typeface="Calibri"/>
                <a:cs typeface="Calibri"/>
                <a:sym typeface="Calibri"/>
              </a:rPr>
              <a:t>, </a:t>
            </a:r>
            <a:r>
              <a:rPr lang="es-MX" sz="1800" b="0" i="0" u="sng" strike="noStrike" cap="none" baseline="0">
                <a:solidFill>
                  <a:schemeClr val="hlink"/>
                </a:solidFill>
                <a:latin typeface="Calibri"/>
                <a:ea typeface="Calibri"/>
                <a:cs typeface="Calibri"/>
                <a:sym typeface="Calibri"/>
                <a:hlinkClick r:id="rId5"/>
              </a:rPr>
              <a:t>Tesla</a:t>
            </a:r>
            <a:r>
              <a:rPr lang="es-MX" sz="1800" b="0" i="0" u="none" strike="noStrike" cap="none" baseline="0">
                <a:solidFill>
                  <a:srgbClr val="17365D"/>
                </a:solidFill>
                <a:latin typeface="Calibri"/>
                <a:ea typeface="Calibri"/>
                <a:cs typeface="Calibri"/>
                <a:sym typeface="Calibri"/>
              </a:rPr>
              <a:t>, y </a:t>
            </a:r>
            <a:r>
              <a:rPr lang="es-MX" sz="1800" b="0" i="0" u="sng" strike="noStrike" cap="none" baseline="0">
                <a:solidFill>
                  <a:schemeClr val="hlink"/>
                </a:solidFill>
                <a:latin typeface="Calibri"/>
                <a:ea typeface="Calibri"/>
                <a:cs typeface="Calibri"/>
                <a:sym typeface="Calibri"/>
                <a:hlinkClick r:id="rId6"/>
              </a:rPr>
              <a:t>Google</a:t>
            </a:r>
            <a:r>
              <a:rPr lang="es-MX" sz="1800" b="0" i="0" u="none" strike="noStrike" cap="none" baseline="0">
                <a:solidFill>
                  <a:srgbClr val="17365D"/>
                </a:solidFill>
                <a:latin typeface="Calibri"/>
                <a:ea typeface="Calibri"/>
                <a:cs typeface="Calibri"/>
                <a:sym typeface="Calibri"/>
              </a:rPr>
              <a:t>, lideran la lista de forma justificada gracias al grado de disrupción de sus tecnologías y la inteligencia con la que han construido sus negocios. </a:t>
            </a:r>
          </a:p>
        </p:txBody>
      </p:sp>
      <p:sp>
        <p:nvSpPr>
          <p:cNvPr id="379" name="Shape 379"/>
          <p:cNvSpPr/>
          <p:nvPr/>
        </p:nvSpPr>
        <p:spPr>
          <a:xfrm>
            <a:off x="1403648" y="5374957"/>
            <a:ext cx="6480719" cy="646331"/>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0" i="0" u="none" strike="noStrike" cap="none" baseline="0">
                <a:solidFill>
                  <a:srgbClr val="17365D"/>
                </a:solidFill>
                <a:latin typeface="Calibri"/>
                <a:ea typeface="Calibri"/>
                <a:cs typeface="Calibri"/>
                <a:sym typeface="Calibri"/>
              </a:rPr>
              <a:t> « la revolución no existe si nadie se beneficia. Por cada cosa que realza, la tecnología también derriba otras «</a:t>
            </a:r>
          </a:p>
        </p:txBody>
      </p:sp>
      <p:pic>
        <p:nvPicPr>
          <p:cNvPr id="380" name="Shape 380"/>
          <p:cNvPicPr preferRelativeResize="0"/>
          <p:nvPr/>
        </p:nvPicPr>
        <p:blipFill rotWithShape="1">
          <a:blip r:embed="rId7">
            <a:alphaModFix/>
          </a:blip>
          <a:srcRect/>
          <a:stretch/>
        </p:blipFill>
        <p:spPr>
          <a:xfrm>
            <a:off x="6858000" y="6411794"/>
            <a:ext cx="860327" cy="425438"/>
          </a:xfrm>
          <a:prstGeom prst="rect">
            <a:avLst/>
          </a:prstGeom>
          <a:noFill/>
          <a:ln>
            <a:noFill/>
          </a:ln>
        </p:spPr>
      </p:pic>
      <p:pic>
        <p:nvPicPr>
          <p:cNvPr id="381" name="Shape 381"/>
          <p:cNvPicPr preferRelativeResize="0"/>
          <p:nvPr/>
        </p:nvPicPr>
        <p:blipFill rotWithShape="1">
          <a:blip r:embed="rId8">
            <a:alphaModFix/>
          </a:blip>
          <a:srcRect/>
          <a:stretch/>
        </p:blipFill>
        <p:spPr>
          <a:xfrm>
            <a:off x="8132315" y="6337108"/>
            <a:ext cx="648071" cy="500750"/>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457200" y="274637"/>
            <a:ext cx="8229600" cy="1143000"/>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s-MX" sz="3200" b="0" i="0" u="none" strike="noStrike" cap="none" baseline="0">
                <a:solidFill>
                  <a:schemeClr val="lt1"/>
                </a:solidFill>
                <a:latin typeface="Calibri"/>
                <a:ea typeface="Calibri"/>
                <a:cs typeface="Calibri"/>
                <a:sym typeface="Calibri"/>
              </a:rPr>
              <a:t>La evaluación de pares como participación Global en la Mejora Permanente</a:t>
            </a:r>
          </a:p>
        </p:txBody>
      </p:sp>
      <p:sp>
        <p:nvSpPr>
          <p:cNvPr id="387" name="Shape 387"/>
          <p:cNvSpPr txBox="1">
            <a:spLocks noGrp="1"/>
          </p:cNvSpPr>
          <p:nvPr>
            <p:ph type="body" idx="1"/>
          </p:nvPr>
        </p:nvSpPr>
        <p:spPr>
          <a:xfrm>
            <a:off x="457200" y="2276873"/>
            <a:ext cx="8229600" cy="3096343"/>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Clr>
                <a:schemeClr val="lt1"/>
              </a:buClr>
              <a:buSzPct val="25000"/>
              <a:buFont typeface="Calibri"/>
              <a:buNone/>
            </a:pPr>
            <a:r>
              <a:rPr lang="es-MX" sz="3200" b="0" i="0" u="none" strike="noStrike" cap="none" baseline="0">
                <a:solidFill>
                  <a:schemeClr val="lt1"/>
                </a:solidFill>
                <a:latin typeface="Calibri"/>
                <a:ea typeface="Calibri"/>
                <a:cs typeface="Calibri"/>
                <a:sym typeface="Calibri"/>
              </a:rPr>
              <a:t> </a:t>
            </a:r>
            <a:r>
              <a:rPr lang="es-MX" sz="3200" b="0" i="0" u="none" strike="noStrike" cap="none" baseline="0">
                <a:solidFill>
                  <a:srgbClr val="17365D"/>
                </a:solidFill>
                <a:latin typeface="Calibri"/>
                <a:ea typeface="Calibri"/>
                <a:cs typeface="Calibri"/>
                <a:sym typeface="Calibri"/>
              </a:rPr>
              <a:t>América                   </a:t>
            </a:r>
          </a:p>
          <a:p>
            <a:pPr marL="0" marR="0" lvl="0" indent="0" algn="ctr" rtl="0">
              <a:spcBef>
                <a:spcPts val="640"/>
              </a:spcBef>
              <a:buClr>
                <a:srgbClr val="17365D"/>
              </a:buClr>
              <a:buSzPct val="25000"/>
              <a:buFont typeface="Calibri"/>
              <a:buNone/>
            </a:pPr>
            <a:r>
              <a:rPr lang="es-MX" sz="3200" b="0" i="0" u="none" strike="noStrike" cap="none" baseline="0">
                <a:solidFill>
                  <a:srgbClr val="17365D"/>
                </a:solidFill>
                <a:latin typeface="Calibri"/>
                <a:ea typeface="Calibri"/>
                <a:cs typeface="Calibri"/>
                <a:sym typeface="Calibri"/>
              </a:rPr>
              <a:t> Europa</a:t>
            </a:r>
          </a:p>
          <a:p>
            <a:pPr marL="0" marR="0" lvl="0" indent="0" algn="ctr" rtl="0">
              <a:spcBef>
                <a:spcPts val="640"/>
              </a:spcBef>
              <a:buClr>
                <a:srgbClr val="17365D"/>
              </a:buClr>
              <a:buSzPct val="25000"/>
              <a:buFont typeface="Calibri"/>
              <a:buNone/>
            </a:pPr>
            <a:r>
              <a:rPr lang="es-MX" sz="3200" b="0" i="0" u="none" strike="noStrike" cap="none" baseline="0">
                <a:solidFill>
                  <a:srgbClr val="17365D"/>
                </a:solidFill>
                <a:latin typeface="Calibri"/>
                <a:ea typeface="Calibri"/>
                <a:cs typeface="Calibri"/>
                <a:sym typeface="Calibri"/>
              </a:rPr>
              <a:t> Asia</a:t>
            </a:r>
          </a:p>
          <a:p>
            <a:pPr marL="0" marR="0" lvl="0" indent="0" algn="ctr" rtl="0">
              <a:spcBef>
                <a:spcPts val="640"/>
              </a:spcBef>
              <a:buClr>
                <a:srgbClr val="17365D"/>
              </a:buClr>
              <a:buSzPct val="25000"/>
              <a:buFont typeface="Calibri"/>
              <a:buNone/>
            </a:pPr>
            <a:r>
              <a:rPr lang="es-MX" sz="3200" b="0" i="0" u="none" strike="noStrike" cap="none" baseline="0">
                <a:solidFill>
                  <a:srgbClr val="17365D"/>
                </a:solidFill>
                <a:latin typeface="Calibri"/>
                <a:ea typeface="Calibri"/>
                <a:cs typeface="Calibri"/>
                <a:sym typeface="Calibri"/>
              </a:rPr>
              <a:t> África</a:t>
            </a:r>
          </a:p>
          <a:p>
            <a:pPr marL="0" marR="0" lvl="0" indent="0" algn="ctr" rtl="0">
              <a:spcBef>
                <a:spcPts val="640"/>
              </a:spcBef>
              <a:buClr>
                <a:srgbClr val="17365D"/>
              </a:buClr>
              <a:buSzPct val="25000"/>
              <a:buFont typeface="Calibri"/>
              <a:buNone/>
            </a:pPr>
            <a:r>
              <a:rPr lang="es-MX" sz="3200" b="0" i="0" u="none" strike="noStrike" cap="none" baseline="0">
                <a:solidFill>
                  <a:srgbClr val="17365D"/>
                </a:solidFill>
                <a:latin typeface="Calibri"/>
                <a:ea typeface="Calibri"/>
                <a:cs typeface="Calibri"/>
                <a:sym typeface="Calibri"/>
              </a:rPr>
              <a:t> Oceanía </a:t>
            </a:r>
          </a:p>
        </p:txBody>
      </p:sp>
      <p:pic>
        <p:nvPicPr>
          <p:cNvPr id="388" name="Shape 388"/>
          <p:cNvPicPr preferRelativeResize="0"/>
          <p:nvPr/>
        </p:nvPicPr>
        <p:blipFill rotWithShape="1">
          <a:blip r:embed="rId3">
            <a:alphaModFix/>
          </a:blip>
          <a:srcRect/>
          <a:stretch/>
        </p:blipFill>
        <p:spPr>
          <a:xfrm>
            <a:off x="6858000" y="6411794"/>
            <a:ext cx="860327" cy="425438"/>
          </a:xfrm>
          <a:prstGeom prst="rect">
            <a:avLst/>
          </a:prstGeom>
          <a:noFill/>
          <a:ln>
            <a:noFill/>
          </a:ln>
        </p:spPr>
      </p:pic>
      <p:pic>
        <p:nvPicPr>
          <p:cNvPr id="389" name="Shape 389"/>
          <p:cNvPicPr preferRelativeResize="0"/>
          <p:nvPr/>
        </p:nvPicPr>
        <p:blipFill rotWithShape="1">
          <a:blip r:embed="rId4">
            <a:alphaModFix/>
          </a:blip>
          <a:srcRect/>
          <a:stretch/>
        </p:blipFill>
        <p:spPr>
          <a:xfrm>
            <a:off x="8132315" y="6337108"/>
            <a:ext cx="648071" cy="500750"/>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457200" y="274637"/>
            <a:ext cx="8229600" cy="1143000"/>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s-MX" sz="3200" b="0" i="0" u="none" strike="noStrike" cap="none" baseline="0">
                <a:solidFill>
                  <a:schemeClr val="lt1"/>
                </a:solidFill>
                <a:latin typeface="Calibri"/>
                <a:ea typeface="Calibri"/>
                <a:cs typeface="Calibri"/>
                <a:sym typeface="Calibri"/>
              </a:rPr>
              <a:t>El Sentido de la Evaluación Permanente Sustentable</a:t>
            </a:r>
          </a:p>
        </p:txBody>
      </p:sp>
      <p:pic>
        <p:nvPicPr>
          <p:cNvPr id="395" name="Shape 395"/>
          <p:cNvPicPr preferRelativeResize="0">
            <a:picLocks noGrp="1"/>
          </p:cNvPicPr>
          <p:nvPr>
            <p:ph type="body" idx="1"/>
          </p:nvPr>
        </p:nvPicPr>
        <p:blipFill rotWithShape="1">
          <a:blip r:embed="rId3">
            <a:alphaModFix/>
          </a:blip>
          <a:srcRect/>
          <a:stretch/>
        </p:blipFill>
        <p:spPr>
          <a:xfrm>
            <a:off x="495431" y="2420888"/>
            <a:ext cx="3816424" cy="3096343"/>
          </a:xfrm>
          <a:prstGeom prst="rect">
            <a:avLst/>
          </a:prstGeom>
          <a:solidFill>
            <a:schemeClr val="lt1"/>
          </a:solidFill>
          <a:ln w="9525" cap="flat">
            <a:solidFill>
              <a:schemeClr val="accent3"/>
            </a:solidFill>
            <a:prstDash val="solid"/>
            <a:round/>
            <a:headEnd type="none" w="med" len="med"/>
            <a:tailEnd type="none" w="med" len="med"/>
          </a:ln>
        </p:spPr>
      </p:pic>
      <p:pic>
        <p:nvPicPr>
          <p:cNvPr id="396" name="Shape 396"/>
          <p:cNvPicPr preferRelativeResize="0"/>
          <p:nvPr/>
        </p:nvPicPr>
        <p:blipFill rotWithShape="1">
          <a:blip r:embed="rId4">
            <a:alphaModFix/>
          </a:blip>
          <a:srcRect/>
          <a:stretch/>
        </p:blipFill>
        <p:spPr>
          <a:xfrm>
            <a:off x="4932039" y="2078038"/>
            <a:ext cx="3990975" cy="3990976"/>
          </a:xfrm>
          <a:prstGeom prst="rect">
            <a:avLst/>
          </a:prstGeom>
          <a:noFill/>
          <a:ln>
            <a:noFill/>
          </a:ln>
        </p:spPr>
      </p:pic>
      <p:sp>
        <p:nvSpPr>
          <p:cNvPr id="397" name="Shape 397"/>
          <p:cNvSpPr/>
          <p:nvPr/>
        </p:nvSpPr>
        <p:spPr>
          <a:xfrm>
            <a:off x="4427983" y="3588894"/>
            <a:ext cx="1008112" cy="484631"/>
          </a:xfrm>
          <a:prstGeom prst="rightArrow">
            <a:avLst>
              <a:gd name="adj1" fmla="val 50000"/>
              <a:gd name="adj2" fmla="val 50000"/>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pic>
        <p:nvPicPr>
          <p:cNvPr id="398" name="Shape 398"/>
          <p:cNvPicPr preferRelativeResize="0"/>
          <p:nvPr/>
        </p:nvPicPr>
        <p:blipFill rotWithShape="1">
          <a:blip r:embed="rId5">
            <a:alphaModFix/>
          </a:blip>
          <a:srcRect/>
          <a:stretch/>
        </p:blipFill>
        <p:spPr>
          <a:xfrm>
            <a:off x="6858000" y="6411794"/>
            <a:ext cx="860327" cy="425438"/>
          </a:xfrm>
          <a:prstGeom prst="rect">
            <a:avLst/>
          </a:prstGeom>
          <a:noFill/>
          <a:ln>
            <a:noFill/>
          </a:ln>
        </p:spPr>
      </p:pic>
      <p:pic>
        <p:nvPicPr>
          <p:cNvPr id="399" name="Shape 399"/>
          <p:cNvPicPr preferRelativeResize="0"/>
          <p:nvPr/>
        </p:nvPicPr>
        <p:blipFill rotWithShape="1">
          <a:blip r:embed="rId6">
            <a:alphaModFix/>
          </a:blip>
          <a:srcRect/>
          <a:stretch/>
        </p:blipFill>
        <p:spPr>
          <a:xfrm>
            <a:off x="8132315" y="6337108"/>
            <a:ext cx="648071" cy="500750"/>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57200" y="274637"/>
            <a:ext cx="8229600" cy="1143000"/>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s-MX" sz="4400" b="0" i="0" u="none" strike="noStrike" cap="none" baseline="0">
                <a:solidFill>
                  <a:schemeClr val="lt1"/>
                </a:solidFill>
                <a:latin typeface="Calibri"/>
                <a:ea typeface="Calibri"/>
                <a:cs typeface="Calibri"/>
                <a:sym typeface="Calibri"/>
              </a:rPr>
              <a:t>PNUD</a:t>
            </a:r>
          </a:p>
        </p:txBody>
      </p:sp>
      <p:sp>
        <p:nvSpPr>
          <p:cNvPr id="109" name="Shape 109"/>
          <p:cNvSpPr txBox="1">
            <a:spLocks noGrp="1"/>
          </p:cNvSpPr>
          <p:nvPr>
            <p:ph type="body" idx="1"/>
          </p:nvPr>
        </p:nvSpPr>
        <p:spPr>
          <a:xfrm>
            <a:off x="457200" y="1600200"/>
            <a:ext cx="8229600" cy="4525963"/>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342900" marR="0" lvl="0" indent="-215900" algn="l" rtl="0">
              <a:spcBef>
                <a:spcPts val="0"/>
              </a:spcBef>
              <a:buClr>
                <a:schemeClr val="dk1"/>
              </a:buClr>
              <a:buFont typeface="Calibri"/>
              <a:buNone/>
            </a:pPr>
            <a:endParaRPr sz="2000" b="0" i="0" u="none" strike="noStrike" cap="none" baseline="0">
              <a:solidFill>
                <a:schemeClr val="lt1"/>
              </a:solidFill>
              <a:latin typeface="Calibri"/>
              <a:ea typeface="Calibri"/>
              <a:cs typeface="Calibri"/>
              <a:sym typeface="Calibri"/>
            </a:endParaRPr>
          </a:p>
          <a:p>
            <a:pPr marL="342900" marR="0" lvl="0" indent="-215900" algn="l" rtl="0">
              <a:spcBef>
                <a:spcPts val="400"/>
              </a:spcBef>
              <a:buClr>
                <a:schemeClr val="dk1"/>
              </a:buClr>
              <a:buFont typeface="Calibri"/>
              <a:buNone/>
            </a:pPr>
            <a:endParaRPr sz="2000" b="1" i="0" u="none" strike="noStrike" cap="none" baseline="0">
              <a:solidFill>
                <a:srgbClr val="17365D"/>
              </a:solidFill>
              <a:latin typeface="Calibri"/>
              <a:ea typeface="Calibri"/>
              <a:cs typeface="Calibri"/>
              <a:sym typeface="Calibri"/>
            </a:endParaRPr>
          </a:p>
          <a:p>
            <a:pPr marL="0" marR="0" lvl="0" indent="0" algn="l" rtl="0">
              <a:spcBef>
                <a:spcPts val="400"/>
              </a:spcBef>
              <a:buClr>
                <a:srgbClr val="17365D"/>
              </a:buClr>
              <a:buSzPct val="25000"/>
              <a:buFont typeface="Calibri"/>
              <a:buNone/>
            </a:pPr>
            <a:r>
              <a:rPr lang="es-MX" sz="2000" b="1" i="0" u="none" strike="noStrike" cap="none" baseline="0">
                <a:solidFill>
                  <a:srgbClr val="17365D"/>
                </a:solidFill>
                <a:latin typeface="Calibri"/>
                <a:ea typeface="Calibri"/>
                <a:cs typeface="Calibri"/>
                <a:sym typeface="Calibri"/>
              </a:rPr>
              <a:t>Según este indicativo, el PNUD clasificó en 2005 a 177 países. A la cabeza se encuentran Islandia y Noruega, mientras que en la cola están Burkina Faso y Sierra Leona (las últimas 25 posiciones son de países africanos).</a:t>
            </a:r>
          </a:p>
          <a:p>
            <a:pPr marL="0" marR="0" lvl="0" indent="0" algn="l" rtl="0">
              <a:spcBef>
                <a:spcPts val="400"/>
              </a:spcBef>
              <a:buClr>
                <a:schemeClr val="dk1"/>
              </a:buClr>
              <a:buFont typeface="Calibri"/>
              <a:buNone/>
            </a:pPr>
            <a:endParaRPr sz="2000" b="1" i="0" u="none" strike="noStrike" cap="none" baseline="0">
              <a:solidFill>
                <a:srgbClr val="17365D"/>
              </a:solidFill>
              <a:latin typeface="Calibri"/>
              <a:ea typeface="Calibri"/>
              <a:cs typeface="Calibri"/>
              <a:sym typeface="Calibri"/>
            </a:endParaRPr>
          </a:p>
          <a:p>
            <a:pPr marL="0" marR="0" lvl="0" indent="0" algn="l" rtl="0">
              <a:spcBef>
                <a:spcPts val="400"/>
              </a:spcBef>
              <a:buClr>
                <a:srgbClr val="17365D"/>
              </a:buClr>
              <a:buSzPct val="25000"/>
              <a:buFont typeface="Calibri"/>
              <a:buNone/>
            </a:pPr>
            <a:r>
              <a:rPr lang="es-MX" sz="2000" b="1" i="0" u="none" strike="noStrike" cap="none" baseline="0">
                <a:solidFill>
                  <a:srgbClr val="17365D"/>
                </a:solidFill>
                <a:latin typeface="Calibri"/>
                <a:ea typeface="Calibri"/>
                <a:cs typeface="Calibri"/>
                <a:sym typeface="Calibri"/>
              </a:rPr>
              <a:t>Otros países poseen: Estados Unidos (12); España (13); Portugal (29); Argentina (38); Chile (40); Uruguay (46); Costa Rica (48); Cuba (51);Panamá (62); Brasil (70); Venezuela (74); Colombia (75);República Dominicana (79); Belice (80); Perú (87); Ecuador (89); Filipinas (90); Paraguay (95); Jamaica (101); El Salvador (103); Nicaragua (110); Honduras (115); Bolivia (117); Guatemala (118); Guinea Ecuatorial (127).</a:t>
            </a:r>
          </a:p>
        </p:txBody>
      </p:sp>
      <p:pic>
        <p:nvPicPr>
          <p:cNvPr id="110" name="Shape 110"/>
          <p:cNvPicPr preferRelativeResize="0"/>
          <p:nvPr/>
        </p:nvPicPr>
        <p:blipFill rotWithShape="1">
          <a:blip r:embed="rId3">
            <a:alphaModFix/>
          </a:blip>
          <a:srcRect/>
          <a:stretch/>
        </p:blipFill>
        <p:spPr>
          <a:xfrm>
            <a:off x="6961775" y="6396569"/>
            <a:ext cx="1127955" cy="283621"/>
          </a:xfrm>
          <a:prstGeom prst="rect">
            <a:avLst/>
          </a:prstGeom>
          <a:noFill/>
          <a:ln>
            <a:noFill/>
          </a:ln>
        </p:spPr>
      </p:pic>
      <p:pic>
        <p:nvPicPr>
          <p:cNvPr id="111" name="Shape 111"/>
          <p:cNvPicPr preferRelativeResize="0"/>
          <p:nvPr/>
        </p:nvPicPr>
        <p:blipFill rotWithShape="1">
          <a:blip r:embed="rId4">
            <a:alphaModFix/>
          </a:blip>
          <a:srcRect/>
          <a:stretch/>
        </p:blipFill>
        <p:spPr>
          <a:xfrm>
            <a:off x="8244407" y="6246217"/>
            <a:ext cx="600235" cy="611782"/>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Shape 404"/>
          <p:cNvPicPr preferRelativeResize="0"/>
          <p:nvPr/>
        </p:nvPicPr>
        <p:blipFill rotWithShape="1">
          <a:blip r:embed="rId3">
            <a:alphaModFix/>
          </a:blip>
          <a:srcRect/>
          <a:stretch/>
        </p:blipFill>
        <p:spPr>
          <a:xfrm>
            <a:off x="971600" y="980338"/>
            <a:ext cx="7128792" cy="3600789"/>
          </a:xfrm>
          <a:prstGeom prst="rect">
            <a:avLst/>
          </a:prstGeom>
          <a:noFill/>
          <a:ln>
            <a:noFill/>
          </a:ln>
        </p:spPr>
      </p:pic>
      <p:cxnSp>
        <p:nvCxnSpPr>
          <p:cNvPr id="405" name="Shape 405"/>
          <p:cNvCxnSpPr/>
          <p:nvPr/>
        </p:nvCxnSpPr>
        <p:spPr>
          <a:xfrm>
            <a:off x="2051719" y="2420888"/>
            <a:ext cx="637219" cy="432047"/>
          </a:xfrm>
          <a:prstGeom prst="straightConnector1">
            <a:avLst/>
          </a:prstGeom>
          <a:noFill/>
          <a:ln w="9525" cap="flat">
            <a:solidFill>
              <a:srgbClr val="4A7DBB"/>
            </a:solidFill>
            <a:prstDash val="solid"/>
            <a:round/>
            <a:headEnd type="none" w="med" len="med"/>
            <a:tailEnd type="none" w="med" len="med"/>
          </a:ln>
        </p:spPr>
      </p:cxnSp>
      <p:cxnSp>
        <p:nvCxnSpPr>
          <p:cNvPr id="406" name="Shape 406"/>
          <p:cNvCxnSpPr/>
          <p:nvPr/>
        </p:nvCxnSpPr>
        <p:spPr>
          <a:xfrm>
            <a:off x="2051719" y="2420888"/>
            <a:ext cx="504056" cy="576064"/>
          </a:xfrm>
          <a:prstGeom prst="straightConnector1">
            <a:avLst/>
          </a:prstGeom>
          <a:noFill/>
          <a:ln w="9525" cap="flat">
            <a:solidFill>
              <a:srgbClr val="4A7DBB"/>
            </a:solidFill>
            <a:prstDash val="solid"/>
            <a:round/>
            <a:headEnd type="none" w="med" len="med"/>
            <a:tailEnd type="none" w="med" len="med"/>
          </a:ln>
        </p:spPr>
      </p:cxnSp>
      <p:cxnSp>
        <p:nvCxnSpPr>
          <p:cNvPr id="407" name="Shape 407"/>
          <p:cNvCxnSpPr/>
          <p:nvPr/>
        </p:nvCxnSpPr>
        <p:spPr>
          <a:xfrm>
            <a:off x="2051719" y="2276872"/>
            <a:ext cx="504056" cy="720080"/>
          </a:xfrm>
          <a:prstGeom prst="straightConnector1">
            <a:avLst/>
          </a:prstGeom>
          <a:noFill/>
          <a:ln w="9525" cap="flat">
            <a:solidFill>
              <a:srgbClr val="4A7DBB"/>
            </a:solidFill>
            <a:prstDash val="solid"/>
            <a:round/>
            <a:headEnd type="none" w="med" len="med"/>
            <a:tailEnd type="stealth" w="lg" len="lg"/>
          </a:ln>
        </p:spPr>
      </p:cxnSp>
      <p:cxnSp>
        <p:nvCxnSpPr>
          <p:cNvPr id="408" name="Shape 408"/>
          <p:cNvCxnSpPr/>
          <p:nvPr/>
        </p:nvCxnSpPr>
        <p:spPr>
          <a:xfrm rot="10800000" flipH="1">
            <a:off x="2051719" y="1823120"/>
            <a:ext cx="2016224" cy="453751"/>
          </a:xfrm>
          <a:prstGeom prst="straightConnector1">
            <a:avLst/>
          </a:prstGeom>
          <a:noFill/>
          <a:ln w="9525" cap="flat">
            <a:solidFill>
              <a:srgbClr val="4A7DBB"/>
            </a:solidFill>
            <a:prstDash val="solid"/>
            <a:round/>
            <a:headEnd type="none" w="med" len="med"/>
            <a:tailEnd type="stealth" w="lg" len="lg"/>
          </a:ln>
        </p:spPr>
      </p:cxnSp>
      <p:cxnSp>
        <p:nvCxnSpPr>
          <p:cNvPr id="409" name="Shape 409"/>
          <p:cNvCxnSpPr/>
          <p:nvPr/>
        </p:nvCxnSpPr>
        <p:spPr>
          <a:xfrm flipH="1">
            <a:off x="2303747" y="1823119"/>
            <a:ext cx="2124236" cy="813791"/>
          </a:xfrm>
          <a:prstGeom prst="straightConnector1">
            <a:avLst/>
          </a:prstGeom>
          <a:noFill/>
          <a:ln w="9525" cap="flat">
            <a:solidFill>
              <a:srgbClr val="4A7DBB"/>
            </a:solidFill>
            <a:prstDash val="solid"/>
            <a:round/>
            <a:headEnd type="stealth" w="lg" len="lg"/>
            <a:tailEnd type="stealth" w="lg" len="lg"/>
          </a:ln>
        </p:spPr>
      </p:cxnSp>
      <p:sp>
        <p:nvSpPr>
          <p:cNvPr id="410" name="Shape 410"/>
          <p:cNvSpPr/>
          <p:nvPr/>
        </p:nvSpPr>
        <p:spPr>
          <a:xfrm>
            <a:off x="1894524" y="2224189"/>
            <a:ext cx="339305" cy="360040"/>
          </a:xfrm>
          <a:prstGeom prst="ellipse">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00"/>
              </a:solidFill>
              <a:latin typeface="Calibri"/>
              <a:ea typeface="Calibri"/>
              <a:cs typeface="Calibri"/>
              <a:sym typeface="Calibri"/>
            </a:endParaRPr>
          </a:p>
        </p:txBody>
      </p:sp>
      <p:sp>
        <p:nvSpPr>
          <p:cNvPr id="411" name="Shape 411"/>
          <p:cNvSpPr/>
          <p:nvPr/>
        </p:nvSpPr>
        <p:spPr>
          <a:xfrm flipH="1">
            <a:off x="1845105" y="1700808"/>
            <a:ext cx="378268" cy="349188"/>
          </a:xfrm>
          <a:prstGeom prst="ellipse">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00"/>
              </a:solidFill>
              <a:latin typeface="Calibri"/>
              <a:ea typeface="Calibri"/>
              <a:cs typeface="Calibri"/>
              <a:sym typeface="Calibri"/>
            </a:endParaRPr>
          </a:p>
        </p:txBody>
      </p:sp>
      <p:sp>
        <p:nvSpPr>
          <p:cNvPr id="412" name="Shape 412"/>
          <p:cNvSpPr/>
          <p:nvPr/>
        </p:nvSpPr>
        <p:spPr>
          <a:xfrm flipH="1">
            <a:off x="3851920" y="1700806"/>
            <a:ext cx="256659" cy="349188"/>
          </a:xfrm>
          <a:prstGeom prst="ellipse">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00"/>
              </a:solidFill>
              <a:latin typeface="Calibri"/>
              <a:ea typeface="Calibri"/>
              <a:cs typeface="Calibri"/>
              <a:sym typeface="Calibri"/>
            </a:endParaRPr>
          </a:p>
        </p:txBody>
      </p:sp>
      <p:sp>
        <p:nvSpPr>
          <p:cNvPr id="413" name="Shape 413"/>
          <p:cNvSpPr/>
          <p:nvPr/>
        </p:nvSpPr>
        <p:spPr>
          <a:xfrm>
            <a:off x="4283967" y="1700808"/>
            <a:ext cx="360040" cy="349188"/>
          </a:xfrm>
          <a:prstGeom prst="ellipse">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00"/>
              </a:solidFill>
              <a:latin typeface="Calibri"/>
              <a:ea typeface="Calibri"/>
              <a:cs typeface="Calibri"/>
              <a:sym typeface="Calibri"/>
            </a:endParaRPr>
          </a:p>
        </p:txBody>
      </p:sp>
      <p:sp>
        <p:nvSpPr>
          <p:cNvPr id="414" name="Shape 414"/>
          <p:cNvSpPr/>
          <p:nvPr/>
        </p:nvSpPr>
        <p:spPr>
          <a:xfrm flipH="1">
            <a:off x="2665225" y="2713956"/>
            <a:ext cx="256659" cy="349188"/>
          </a:xfrm>
          <a:prstGeom prst="ellipse">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00"/>
              </a:solidFill>
              <a:latin typeface="Calibri"/>
              <a:ea typeface="Calibri"/>
              <a:cs typeface="Calibri"/>
              <a:sym typeface="Calibri"/>
            </a:endParaRPr>
          </a:p>
        </p:txBody>
      </p:sp>
      <p:sp>
        <p:nvSpPr>
          <p:cNvPr id="415" name="Shape 415"/>
          <p:cNvSpPr/>
          <p:nvPr/>
        </p:nvSpPr>
        <p:spPr>
          <a:xfrm flipH="1">
            <a:off x="2303747" y="2812594"/>
            <a:ext cx="339003" cy="501099"/>
          </a:xfrm>
          <a:prstGeom prst="ellipse">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00"/>
              </a:solidFill>
              <a:latin typeface="Calibri"/>
              <a:ea typeface="Calibri"/>
              <a:cs typeface="Calibri"/>
              <a:sym typeface="Calibri"/>
            </a:endParaRPr>
          </a:p>
        </p:txBody>
      </p:sp>
      <p:sp>
        <p:nvSpPr>
          <p:cNvPr id="416" name="Shape 416"/>
          <p:cNvSpPr/>
          <p:nvPr/>
        </p:nvSpPr>
        <p:spPr>
          <a:xfrm flipH="1">
            <a:off x="2344920" y="1504016"/>
            <a:ext cx="256659" cy="349188"/>
          </a:xfrm>
          <a:prstGeom prst="ellipse">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00"/>
              </a:solidFill>
              <a:latin typeface="Calibri"/>
              <a:ea typeface="Calibri"/>
              <a:cs typeface="Calibri"/>
              <a:sym typeface="Calibri"/>
            </a:endParaRPr>
          </a:p>
        </p:txBody>
      </p:sp>
      <p:sp>
        <p:nvSpPr>
          <p:cNvPr id="417" name="Shape 417"/>
          <p:cNvSpPr/>
          <p:nvPr/>
        </p:nvSpPr>
        <p:spPr>
          <a:xfrm flipH="1">
            <a:off x="4644007" y="2049994"/>
            <a:ext cx="256659" cy="349188"/>
          </a:xfrm>
          <a:prstGeom prst="ellipse">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00"/>
              </a:solidFill>
              <a:latin typeface="Calibri"/>
              <a:ea typeface="Calibri"/>
              <a:cs typeface="Calibri"/>
              <a:sym typeface="Calibri"/>
            </a:endParaRPr>
          </a:p>
        </p:txBody>
      </p:sp>
      <p:sp>
        <p:nvSpPr>
          <p:cNvPr id="418" name="Shape 418"/>
          <p:cNvSpPr/>
          <p:nvPr/>
        </p:nvSpPr>
        <p:spPr>
          <a:xfrm flipH="1">
            <a:off x="6732240" y="1747406"/>
            <a:ext cx="256659" cy="349188"/>
          </a:xfrm>
          <a:prstGeom prst="ellipse">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00"/>
              </a:solidFill>
              <a:latin typeface="Calibri"/>
              <a:ea typeface="Calibri"/>
              <a:cs typeface="Calibri"/>
              <a:sym typeface="Calibri"/>
            </a:endParaRPr>
          </a:p>
        </p:txBody>
      </p:sp>
      <p:sp>
        <p:nvSpPr>
          <p:cNvPr id="419" name="Shape 419"/>
          <p:cNvSpPr/>
          <p:nvPr/>
        </p:nvSpPr>
        <p:spPr>
          <a:xfrm flipH="1">
            <a:off x="2734114" y="3420994"/>
            <a:ext cx="256659" cy="349188"/>
          </a:xfrm>
          <a:prstGeom prst="ellipse">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00"/>
              </a:solidFill>
              <a:latin typeface="Calibri"/>
              <a:ea typeface="Calibri"/>
              <a:cs typeface="Calibri"/>
              <a:sym typeface="Calibri"/>
            </a:endParaRPr>
          </a:p>
        </p:txBody>
      </p:sp>
      <p:sp>
        <p:nvSpPr>
          <p:cNvPr id="420" name="Shape 420"/>
          <p:cNvSpPr/>
          <p:nvPr/>
        </p:nvSpPr>
        <p:spPr>
          <a:xfrm flipH="1">
            <a:off x="2931501" y="3139099"/>
            <a:ext cx="256659" cy="349188"/>
          </a:xfrm>
          <a:prstGeom prst="ellipse">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00"/>
              </a:solidFill>
              <a:latin typeface="Calibri"/>
              <a:ea typeface="Calibri"/>
              <a:cs typeface="Calibri"/>
              <a:sym typeface="Calibri"/>
            </a:endParaRPr>
          </a:p>
        </p:txBody>
      </p:sp>
      <p:sp>
        <p:nvSpPr>
          <p:cNvPr id="421" name="Shape 421"/>
          <p:cNvSpPr/>
          <p:nvPr/>
        </p:nvSpPr>
        <p:spPr>
          <a:xfrm flipH="1">
            <a:off x="4108579" y="1398216"/>
            <a:ext cx="256659" cy="349188"/>
          </a:xfrm>
          <a:prstGeom prst="ellipse">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00"/>
              </a:solidFill>
              <a:latin typeface="Calibri"/>
              <a:ea typeface="Calibri"/>
              <a:cs typeface="Calibri"/>
              <a:sym typeface="Calibri"/>
            </a:endParaRPr>
          </a:p>
        </p:txBody>
      </p:sp>
      <p:sp>
        <p:nvSpPr>
          <p:cNvPr id="422" name="Shape 422"/>
          <p:cNvSpPr/>
          <p:nvPr/>
        </p:nvSpPr>
        <p:spPr>
          <a:xfrm flipH="1">
            <a:off x="2241999" y="1828156"/>
            <a:ext cx="256659" cy="349188"/>
          </a:xfrm>
          <a:prstGeom prst="ellipse">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00"/>
              </a:solidFill>
              <a:latin typeface="Calibri"/>
              <a:ea typeface="Calibri"/>
              <a:cs typeface="Calibri"/>
              <a:sym typeface="Calibri"/>
            </a:endParaRPr>
          </a:p>
        </p:txBody>
      </p:sp>
      <p:sp>
        <p:nvSpPr>
          <p:cNvPr id="423" name="Shape 423"/>
          <p:cNvSpPr/>
          <p:nvPr/>
        </p:nvSpPr>
        <p:spPr>
          <a:xfrm flipH="1">
            <a:off x="5580111" y="2177344"/>
            <a:ext cx="256659" cy="349188"/>
          </a:xfrm>
          <a:prstGeom prst="ellipse">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00"/>
              </a:solidFill>
              <a:latin typeface="Calibri"/>
              <a:ea typeface="Calibri"/>
              <a:cs typeface="Calibri"/>
              <a:sym typeface="Calibri"/>
            </a:endParaRPr>
          </a:p>
        </p:txBody>
      </p:sp>
      <p:cxnSp>
        <p:nvCxnSpPr>
          <p:cNvPr id="424" name="Shape 424"/>
          <p:cNvCxnSpPr/>
          <p:nvPr/>
        </p:nvCxnSpPr>
        <p:spPr>
          <a:xfrm rot="10800000" flipH="1">
            <a:off x="1926958" y="2259683"/>
            <a:ext cx="2877813" cy="5024"/>
          </a:xfrm>
          <a:prstGeom prst="straightConnector1">
            <a:avLst/>
          </a:prstGeom>
          <a:noFill/>
          <a:ln w="9525" cap="flat">
            <a:solidFill>
              <a:srgbClr val="4A7DBB"/>
            </a:solidFill>
            <a:prstDash val="solid"/>
            <a:round/>
            <a:headEnd type="stealth" w="lg" len="lg"/>
            <a:tailEnd type="stealth" w="lg" len="lg"/>
          </a:ln>
        </p:spPr>
      </p:cxnSp>
      <p:sp>
        <p:nvSpPr>
          <p:cNvPr id="425" name="Shape 425"/>
          <p:cNvSpPr/>
          <p:nvPr/>
        </p:nvSpPr>
        <p:spPr>
          <a:xfrm flipH="1">
            <a:off x="2601580" y="2250378"/>
            <a:ext cx="256659" cy="349188"/>
          </a:xfrm>
          <a:prstGeom prst="ellipse">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00"/>
              </a:solidFill>
              <a:latin typeface="Calibri"/>
              <a:ea typeface="Calibri"/>
              <a:cs typeface="Calibri"/>
              <a:sym typeface="Calibri"/>
            </a:endParaRPr>
          </a:p>
        </p:txBody>
      </p:sp>
      <p:cxnSp>
        <p:nvCxnSpPr>
          <p:cNvPr id="426" name="Shape 426"/>
          <p:cNvCxnSpPr>
            <a:stCxn id="410" idx="2"/>
            <a:endCxn id="418" idx="6"/>
          </p:cNvCxnSpPr>
          <p:nvPr/>
        </p:nvCxnSpPr>
        <p:spPr>
          <a:xfrm rot="10800000" flipH="1">
            <a:off x="1894524" y="1922000"/>
            <a:ext cx="4837715" cy="482208"/>
          </a:xfrm>
          <a:prstGeom prst="straightConnector1">
            <a:avLst/>
          </a:prstGeom>
          <a:noFill/>
          <a:ln w="9525" cap="flat">
            <a:solidFill>
              <a:srgbClr val="4A7DBB"/>
            </a:solidFill>
            <a:prstDash val="solid"/>
            <a:round/>
            <a:headEnd type="stealth" w="lg" len="lg"/>
            <a:tailEnd type="stealth" w="lg" len="lg"/>
          </a:ln>
        </p:spPr>
      </p:cxnSp>
      <p:cxnSp>
        <p:nvCxnSpPr>
          <p:cNvPr id="427" name="Shape 427"/>
          <p:cNvCxnSpPr/>
          <p:nvPr/>
        </p:nvCxnSpPr>
        <p:spPr>
          <a:xfrm rot="10800000" flipH="1">
            <a:off x="2051719" y="2351940"/>
            <a:ext cx="3656722" cy="73032"/>
          </a:xfrm>
          <a:prstGeom prst="straightConnector1">
            <a:avLst/>
          </a:prstGeom>
          <a:noFill/>
          <a:ln w="9525" cap="flat">
            <a:solidFill>
              <a:srgbClr val="4A7DBB"/>
            </a:solidFill>
            <a:prstDash val="solid"/>
            <a:round/>
            <a:headEnd type="stealth" w="lg" len="lg"/>
            <a:tailEnd type="stealth" w="lg" len="lg"/>
          </a:ln>
        </p:spPr>
      </p:cxnSp>
      <p:cxnSp>
        <p:nvCxnSpPr>
          <p:cNvPr id="428" name="Shape 428"/>
          <p:cNvCxnSpPr>
            <a:stCxn id="418" idx="6"/>
            <a:endCxn id="415" idx="6"/>
          </p:cNvCxnSpPr>
          <p:nvPr/>
        </p:nvCxnSpPr>
        <p:spPr>
          <a:xfrm flipH="1">
            <a:off x="2303747" y="1922000"/>
            <a:ext cx="4428492" cy="1141143"/>
          </a:xfrm>
          <a:prstGeom prst="straightConnector1">
            <a:avLst/>
          </a:prstGeom>
          <a:noFill/>
          <a:ln w="9525" cap="flat">
            <a:solidFill>
              <a:srgbClr val="4A7DBB"/>
            </a:solidFill>
            <a:prstDash val="solid"/>
            <a:round/>
            <a:headEnd type="stealth" w="lg" len="lg"/>
            <a:tailEnd type="stealth" w="lg" len="lg"/>
          </a:ln>
        </p:spPr>
      </p:cxnSp>
      <p:cxnSp>
        <p:nvCxnSpPr>
          <p:cNvPr id="429" name="Shape 429"/>
          <p:cNvCxnSpPr/>
          <p:nvPr/>
        </p:nvCxnSpPr>
        <p:spPr>
          <a:xfrm rot="10800000" flipH="1">
            <a:off x="2473250" y="1875402"/>
            <a:ext cx="1954734" cy="797513"/>
          </a:xfrm>
          <a:prstGeom prst="straightConnector1">
            <a:avLst/>
          </a:prstGeom>
          <a:noFill/>
          <a:ln w="9525" cap="flat">
            <a:solidFill>
              <a:srgbClr val="4A7DBB"/>
            </a:solidFill>
            <a:prstDash val="solid"/>
            <a:round/>
            <a:headEnd type="stealth" w="lg" len="lg"/>
            <a:tailEnd type="stealth" w="lg" len="lg"/>
          </a:ln>
        </p:spPr>
      </p:cxnSp>
      <p:cxnSp>
        <p:nvCxnSpPr>
          <p:cNvPr id="430" name="Shape 430"/>
          <p:cNvCxnSpPr>
            <a:stCxn id="419" idx="7"/>
          </p:cNvCxnSpPr>
          <p:nvPr/>
        </p:nvCxnSpPr>
        <p:spPr>
          <a:xfrm rot="10800000">
            <a:off x="2051720" y="1853205"/>
            <a:ext cx="719980" cy="1618925"/>
          </a:xfrm>
          <a:prstGeom prst="straightConnector1">
            <a:avLst/>
          </a:prstGeom>
          <a:noFill/>
          <a:ln w="9525" cap="flat">
            <a:solidFill>
              <a:srgbClr val="4A7DBB"/>
            </a:solidFill>
            <a:prstDash val="solid"/>
            <a:round/>
            <a:headEnd type="none" w="med" len="med"/>
            <a:tailEnd type="none" w="med" len="med"/>
          </a:ln>
        </p:spPr>
      </p:cxnSp>
      <p:cxnSp>
        <p:nvCxnSpPr>
          <p:cNvPr id="431" name="Shape 431"/>
          <p:cNvCxnSpPr>
            <a:endCxn id="420" idx="1"/>
          </p:cNvCxnSpPr>
          <p:nvPr/>
        </p:nvCxnSpPr>
        <p:spPr>
          <a:xfrm>
            <a:off x="2064176" y="1922000"/>
            <a:ext cx="1086398" cy="1268236"/>
          </a:xfrm>
          <a:prstGeom prst="straightConnector1">
            <a:avLst/>
          </a:prstGeom>
          <a:noFill/>
          <a:ln w="9525" cap="flat">
            <a:solidFill>
              <a:srgbClr val="4A7DBB"/>
            </a:solidFill>
            <a:prstDash val="solid"/>
            <a:round/>
            <a:headEnd type="stealth" w="lg" len="lg"/>
            <a:tailEnd type="stealth" w="lg" len="lg"/>
          </a:ln>
        </p:spPr>
      </p:cxnSp>
      <p:cxnSp>
        <p:nvCxnSpPr>
          <p:cNvPr id="432" name="Shape 432"/>
          <p:cNvCxnSpPr>
            <a:endCxn id="420" idx="6"/>
          </p:cNvCxnSpPr>
          <p:nvPr/>
        </p:nvCxnSpPr>
        <p:spPr>
          <a:xfrm>
            <a:off x="2064176" y="2388455"/>
            <a:ext cx="867325" cy="925238"/>
          </a:xfrm>
          <a:prstGeom prst="straightConnector1">
            <a:avLst/>
          </a:prstGeom>
          <a:noFill/>
          <a:ln w="9525" cap="flat">
            <a:solidFill>
              <a:srgbClr val="4A7DBB"/>
            </a:solidFill>
            <a:prstDash val="solid"/>
            <a:round/>
            <a:headEnd type="stealth" w="lg" len="lg"/>
            <a:tailEnd type="stealth" w="lg" len="lg"/>
          </a:ln>
        </p:spPr>
      </p:cxnSp>
      <p:cxnSp>
        <p:nvCxnSpPr>
          <p:cNvPr id="433" name="Shape 433"/>
          <p:cNvCxnSpPr>
            <a:endCxn id="421" idx="6"/>
          </p:cNvCxnSpPr>
          <p:nvPr/>
        </p:nvCxnSpPr>
        <p:spPr>
          <a:xfrm rot="10800000" flipH="1">
            <a:off x="2370329" y="1572811"/>
            <a:ext cx="1738250" cy="983307"/>
          </a:xfrm>
          <a:prstGeom prst="straightConnector1">
            <a:avLst/>
          </a:prstGeom>
          <a:noFill/>
          <a:ln w="9525" cap="flat">
            <a:solidFill>
              <a:srgbClr val="4A7DBB"/>
            </a:solidFill>
            <a:prstDash val="solid"/>
            <a:round/>
            <a:headEnd type="stealth" w="lg" len="lg"/>
            <a:tailEnd type="stealth" w="lg" len="lg"/>
          </a:ln>
        </p:spPr>
      </p:cxnSp>
      <p:cxnSp>
        <p:nvCxnSpPr>
          <p:cNvPr id="434" name="Shape 434"/>
          <p:cNvCxnSpPr>
            <a:stCxn id="410" idx="2"/>
            <a:endCxn id="412" idx="6"/>
          </p:cNvCxnSpPr>
          <p:nvPr/>
        </p:nvCxnSpPr>
        <p:spPr>
          <a:xfrm rot="10800000" flipH="1">
            <a:off x="1894524" y="1875400"/>
            <a:ext cx="1957396" cy="528808"/>
          </a:xfrm>
          <a:prstGeom prst="straightConnector1">
            <a:avLst/>
          </a:prstGeom>
          <a:noFill/>
          <a:ln w="9525" cap="flat">
            <a:solidFill>
              <a:srgbClr val="4A7DBB"/>
            </a:solidFill>
            <a:prstDash val="solid"/>
            <a:round/>
            <a:headEnd type="stealth" w="lg" len="lg"/>
            <a:tailEnd type="stealth" w="lg" len="lg"/>
          </a:ln>
        </p:spPr>
      </p:cxnSp>
      <p:cxnSp>
        <p:nvCxnSpPr>
          <p:cNvPr id="435" name="Shape 435"/>
          <p:cNvCxnSpPr>
            <a:stCxn id="410" idx="3"/>
            <a:endCxn id="416" idx="4"/>
          </p:cNvCxnSpPr>
          <p:nvPr/>
        </p:nvCxnSpPr>
        <p:spPr>
          <a:xfrm rot="10800000" flipH="1">
            <a:off x="1944214" y="1853205"/>
            <a:ext cx="529035" cy="678296"/>
          </a:xfrm>
          <a:prstGeom prst="straightConnector1">
            <a:avLst/>
          </a:prstGeom>
          <a:noFill/>
          <a:ln w="9525" cap="flat">
            <a:solidFill>
              <a:srgbClr val="4A7DBB"/>
            </a:solidFill>
            <a:prstDash val="solid"/>
            <a:round/>
            <a:headEnd type="stealth" w="lg" len="lg"/>
            <a:tailEnd type="stealth" w="lg" len="lg"/>
          </a:ln>
        </p:spPr>
      </p:cxnSp>
      <p:cxnSp>
        <p:nvCxnSpPr>
          <p:cNvPr id="436" name="Shape 436"/>
          <p:cNvCxnSpPr>
            <a:endCxn id="425" idx="2"/>
          </p:cNvCxnSpPr>
          <p:nvPr/>
        </p:nvCxnSpPr>
        <p:spPr>
          <a:xfrm>
            <a:off x="2064177" y="2351939"/>
            <a:ext cx="794062" cy="73033"/>
          </a:xfrm>
          <a:prstGeom prst="straightConnector1">
            <a:avLst/>
          </a:prstGeom>
          <a:noFill/>
          <a:ln w="9525" cap="flat">
            <a:solidFill>
              <a:srgbClr val="4A7DBB"/>
            </a:solidFill>
            <a:prstDash val="solid"/>
            <a:round/>
            <a:headEnd type="stealth" w="lg" len="lg"/>
            <a:tailEnd type="stealth" w="lg" len="lg"/>
          </a:ln>
        </p:spPr>
      </p:cxnSp>
      <p:cxnSp>
        <p:nvCxnSpPr>
          <p:cNvPr id="437" name="Shape 437"/>
          <p:cNvCxnSpPr>
            <a:stCxn id="425" idx="2"/>
            <a:endCxn id="421" idx="3"/>
          </p:cNvCxnSpPr>
          <p:nvPr/>
        </p:nvCxnSpPr>
        <p:spPr>
          <a:xfrm rot="10800000" flipH="1">
            <a:off x="2858240" y="1696268"/>
            <a:ext cx="1469412" cy="728704"/>
          </a:xfrm>
          <a:prstGeom prst="straightConnector1">
            <a:avLst/>
          </a:prstGeom>
          <a:noFill/>
          <a:ln w="9525" cap="flat">
            <a:solidFill>
              <a:srgbClr val="4A7DBB"/>
            </a:solidFill>
            <a:prstDash val="solid"/>
            <a:round/>
            <a:headEnd type="stealth" w="lg" len="lg"/>
            <a:tailEnd type="stealth" w="lg" len="lg"/>
          </a:ln>
        </p:spPr>
      </p:cxnSp>
      <p:cxnSp>
        <p:nvCxnSpPr>
          <p:cNvPr id="438" name="Shape 438"/>
          <p:cNvCxnSpPr>
            <a:stCxn id="411" idx="3"/>
            <a:endCxn id="414" idx="2"/>
          </p:cNvCxnSpPr>
          <p:nvPr/>
        </p:nvCxnSpPr>
        <p:spPr>
          <a:xfrm>
            <a:off x="2167976" y="1998858"/>
            <a:ext cx="753908" cy="889691"/>
          </a:xfrm>
          <a:prstGeom prst="straightConnector1">
            <a:avLst/>
          </a:prstGeom>
          <a:noFill/>
          <a:ln w="9525" cap="flat">
            <a:solidFill>
              <a:srgbClr val="4A7DBB"/>
            </a:solidFill>
            <a:prstDash val="solid"/>
            <a:round/>
            <a:headEnd type="stealth" w="lg" len="lg"/>
            <a:tailEnd type="stealth" w="lg" len="lg"/>
          </a:ln>
        </p:spPr>
      </p:cxnSp>
      <p:cxnSp>
        <p:nvCxnSpPr>
          <p:cNvPr id="439" name="Shape 439"/>
          <p:cNvCxnSpPr>
            <a:endCxn id="419" idx="2"/>
          </p:cNvCxnSpPr>
          <p:nvPr/>
        </p:nvCxnSpPr>
        <p:spPr>
          <a:xfrm>
            <a:off x="2344920" y="2049994"/>
            <a:ext cx="645853" cy="1545593"/>
          </a:xfrm>
          <a:prstGeom prst="straightConnector1">
            <a:avLst/>
          </a:prstGeom>
          <a:noFill/>
          <a:ln w="9525" cap="flat">
            <a:solidFill>
              <a:srgbClr val="4A7DBB"/>
            </a:solidFill>
            <a:prstDash val="solid"/>
            <a:round/>
            <a:headEnd type="stealth" w="lg" len="lg"/>
            <a:tailEnd type="stealth" w="lg" len="lg"/>
          </a:ln>
        </p:spPr>
      </p:cxnSp>
      <p:cxnSp>
        <p:nvCxnSpPr>
          <p:cNvPr id="440" name="Shape 440"/>
          <p:cNvCxnSpPr>
            <a:stCxn id="410" idx="6"/>
          </p:cNvCxnSpPr>
          <p:nvPr/>
        </p:nvCxnSpPr>
        <p:spPr>
          <a:xfrm>
            <a:off x="2233830" y="2404209"/>
            <a:ext cx="559726" cy="484341"/>
          </a:xfrm>
          <a:prstGeom prst="straightConnector1">
            <a:avLst/>
          </a:prstGeom>
          <a:noFill/>
          <a:ln w="9525" cap="flat">
            <a:solidFill>
              <a:srgbClr val="4A7DBB"/>
            </a:solidFill>
            <a:prstDash val="solid"/>
            <a:round/>
            <a:headEnd type="stealth" w="lg" len="lg"/>
            <a:tailEnd type="stealth" w="lg" len="lg"/>
          </a:ln>
        </p:spPr>
      </p:cxnSp>
      <p:cxnSp>
        <p:nvCxnSpPr>
          <p:cNvPr id="441" name="Shape 441"/>
          <p:cNvCxnSpPr>
            <a:endCxn id="417" idx="1"/>
          </p:cNvCxnSpPr>
          <p:nvPr/>
        </p:nvCxnSpPr>
        <p:spPr>
          <a:xfrm rot="10800000" flipH="1">
            <a:off x="2303747" y="2101132"/>
            <a:ext cx="2559333" cy="454986"/>
          </a:xfrm>
          <a:prstGeom prst="straightConnector1">
            <a:avLst/>
          </a:prstGeom>
          <a:noFill/>
          <a:ln w="9525" cap="flat">
            <a:solidFill>
              <a:srgbClr val="4A7DBB"/>
            </a:solidFill>
            <a:prstDash val="solid"/>
            <a:round/>
            <a:headEnd type="stealth" w="lg" len="lg"/>
            <a:tailEnd type="stealth" w="lg" len="lg"/>
          </a:ln>
        </p:spPr>
      </p:cxnSp>
      <p:cxnSp>
        <p:nvCxnSpPr>
          <p:cNvPr id="442" name="Shape 442"/>
          <p:cNvCxnSpPr>
            <a:stCxn id="414" idx="2"/>
          </p:cNvCxnSpPr>
          <p:nvPr/>
        </p:nvCxnSpPr>
        <p:spPr>
          <a:xfrm rot="10800000">
            <a:off x="2303747" y="2556119"/>
            <a:ext cx="618138" cy="332430"/>
          </a:xfrm>
          <a:prstGeom prst="straightConnector1">
            <a:avLst/>
          </a:prstGeom>
          <a:noFill/>
          <a:ln w="9525" cap="flat">
            <a:solidFill>
              <a:srgbClr val="4A7DBB"/>
            </a:solidFill>
            <a:prstDash val="solid"/>
            <a:round/>
            <a:headEnd type="stealth" w="lg" len="lg"/>
            <a:tailEnd type="stealth" w="lg" len="lg"/>
          </a:ln>
        </p:spPr>
      </p:cxnSp>
      <p:cxnSp>
        <p:nvCxnSpPr>
          <p:cNvPr id="443" name="Shape 443"/>
          <p:cNvCxnSpPr>
            <a:stCxn id="410" idx="6"/>
          </p:cNvCxnSpPr>
          <p:nvPr/>
        </p:nvCxnSpPr>
        <p:spPr>
          <a:xfrm>
            <a:off x="2233830" y="2404209"/>
            <a:ext cx="537872" cy="909483"/>
          </a:xfrm>
          <a:prstGeom prst="straightConnector1">
            <a:avLst/>
          </a:prstGeom>
          <a:noFill/>
          <a:ln w="9525" cap="flat">
            <a:solidFill>
              <a:srgbClr val="4A7DBB"/>
            </a:solidFill>
            <a:prstDash val="solid"/>
            <a:round/>
            <a:headEnd type="stealth" w="lg" len="lg"/>
            <a:tailEnd type="stealth" w="lg" len="lg"/>
          </a:ln>
        </p:spPr>
      </p:cxnSp>
      <p:sp>
        <p:nvSpPr>
          <p:cNvPr id="444" name="Shape 444"/>
          <p:cNvSpPr/>
          <p:nvPr/>
        </p:nvSpPr>
        <p:spPr>
          <a:xfrm>
            <a:off x="2284110" y="2579540"/>
            <a:ext cx="172437" cy="110837"/>
          </a:xfrm>
          <a:prstGeom prst="ellipse">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445" name="Shape 445"/>
          <p:cNvSpPr/>
          <p:nvPr/>
        </p:nvSpPr>
        <p:spPr>
          <a:xfrm>
            <a:off x="2544931" y="188640"/>
            <a:ext cx="3404072" cy="369332"/>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1" i="0" u="none" strike="noStrike" cap="none" baseline="0">
                <a:solidFill>
                  <a:schemeClr val="lt1"/>
                </a:solidFill>
                <a:latin typeface="Calibri"/>
                <a:ea typeface="Calibri"/>
                <a:cs typeface="Calibri"/>
                <a:sym typeface="Calibri"/>
              </a:rPr>
              <a:t>CRECIMIENT0  GRANA-ISTEC 2014</a:t>
            </a:r>
          </a:p>
        </p:txBody>
      </p:sp>
      <p:pic>
        <p:nvPicPr>
          <p:cNvPr id="446" name="Shape 446"/>
          <p:cNvPicPr preferRelativeResize="0"/>
          <p:nvPr/>
        </p:nvPicPr>
        <p:blipFill rotWithShape="1">
          <a:blip r:embed="rId4">
            <a:alphaModFix/>
          </a:blip>
          <a:srcRect/>
          <a:stretch/>
        </p:blipFill>
        <p:spPr>
          <a:xfrm>
            <a:off x="6858000" y="6411794"/>
            <a:ext cx="860327" cy="425438"/>
          </a:xfrm>
          <a:prstGeom prst="rect">
            <a:avLst/>
          </a:prstGeom>
          <a:noFill/>
          <a:ln>
            <a:noFill/>
          </a:ln>
        </p:spPr>
      </p:pic>
      <p:pic>
        <p:nvPicPr>
          <p:cNvPr id="447" name="Shape 447"/>
          <p:cNvPicPr preferRelativeResize="0"/>
          <p:nvPr/>
        </p:nvPicPr>
        <p:blipFill rotWithShape="1">
          <a:blip r:embed="rId5">
            <a:alphaModFix/>
          </a:blip>
          <a:srcRect/>
          <a:stretch/>
        </p:blipFill>
        <p:spPr>
          <a:xfrm>
            <a:off x="7884907" y="6337108"/>
            <a:ext cx="648071" cy="500750"/>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Shape 452"/>
          <p:cNvPicPr preferRelativeResize="0"/>
          <p:nvPr/>
        </p:nvPicPr>
        <p:blipFill rotWithShape="1">
          <a:blip r:embed="rId3">
            <a:alphaModFix/>
          </a:blip>
          <a:srcRect/>
          <a:stretch/>
        </p:blipFill>
        <p:spPr>
          <a:xfrm>
            <a:off x="899591" y="2060848"/>
            <a:ext cx="7656784" cy="4176464"/>
          </a:xfrm>
          <a:prstGeom prst="rect">
            <a:avLst/>
          </a:prstGeom>
          <a:noFill/>
          <a:ln>
            <a:noFill/>
          </a:ln>
        </p:spPr>
      </p:pic>
      <p:pic>
        <p:nvPicPr>
          <p:cNvPr id="453" name="Shape 453"/>
          <p:cNvPicPr preferRelativeResize="0"/>
          <p:nvPr/>
        </p:nvPicPr>
        <p:blipFill rotWithShape="1">
          <a:blip r:embed="rId4">
            <a:alphaModFix/>
          </a:blip>
          <a:srcRect/>
          <a:stretch/>
        </p:blipFill>
        <p:spPr>
          <a:xfrm>
            <a:off x="1043608" y="1124744"/>
            <a:ext cx="6831785" cy="3112169"/>
          </a:xfrm>
          <a:prstGeom prst="rect">
            <a:avLst/>
          </a:prstGeom>
          <a:noFill/>
          <a:ln>
            <a:noFill/>
          </a:ln>
        </p:spPr>
      </p:pic>
      <p:sp>
        <p:nvSpPr>
          <p:cNvPr id="454" name="Shape 454"/>
          <p:cNvSpPr/>
          <p:nvPr/>
        </p:nvSpPr>
        <p:spPr>
          <a:xfrm>
            <a:off x="2627783" y="227437"/>
            <a:ext cx="3253582" cy="369332"/>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1" i="0" u="none" strike="noStrike" cap="none" baseline="0">
                <a:solidFill>
                  <a:schemeClr val="lt1"/>
                </a:solidFill>
                <a:latin typeface="Calibri"/>
                <a:ea typeface="Calibri"/>
                <a:cs typeface="Calibri"/>
                <a:sym typeface="Calibri"/>
              </a:rPr>
              <a:t>CRECIMIENTO GANA-ISTEC 2030</a:t>
            </a:r>
          </a:p>
        </p:txBody>
      </p:sp>
      <p:pic>
        <p:nvPicPr>
          <p:cNvPr id="455" name="Shape 455"/>
          <p:cNvPicPr preferRelativeResize="0"/>
          <p:nvPr/>
        </p:nvPicPr>
        <p:blipFill rotWithShape="1">
          <a:blip r:embed="rId4">
            <a:alphaModFix/>
          </a:blip>
          <a:srcRect/>
          <a:stretch/>
        </p:blipFill>
        <p:spPr>
          <a:xfrm>
            <a:off x="551112" y="1417212"/>
            <a:ext cx="7563938" cy="4964115"/>
          </a:xfrm>
          <a:prstGeom prst="rect">
            <a:avLst/>
          </a:prstGeom>
          <a:noFill/>
          <a:ln>
            <a:noFill/>
          </a:ln>
        </p:spPr>
      </p:pic>
      <p:pic>
        <p:nvPicPr>
          <p:cNvPr id="456" name="Shape 456"/>
          <p:cNvPicPr preferRelativeResize="0"/>
          <p:nvPr/>
        </p:nvPicPr>
        <p:blipFill rotWithShape="1">
          <a:blip r:embed="rId5">
            <a:alphaModFix/>
          </a:blip>
          <a:srcRect/>
          <a:stretch/>
        </p:blipFill>
        <p:spPr>
          <a:xfrm>
            <a:off x="6858000" y="6411794"/>
            <a:ext cx="860327" cy="425438"/>
          </a:xfrm>
          <a:prstGeom prst="rect">
            <a:avLst/>
          </a:prstGeom>
          <a:noFill/>
          <a:ln>
            <a:noFill/>
          </a:ln>
        </p:spPr>
      </p:pic>
      <p:pic>
        <p:nvPicPr>
          <p:cNvPr id="457" name="Shape 457"/>
          <p:cNvPicPr preferRelativeResize="0"/>
          <p:nvPr/>
        </p:nvPicPr>
        <p:blipFill rotWithShape="1">
          <a:blip r:embed="rId6">
            <a:alphaModFix/>
          </a:blip>
          <a:srcRect/>
          <a:stretch/>
        </p:blipFill>
        <p:spPr>
          <a:xfrm>
            <a:off x="7884907" y="6337108"/>
            <a:ext cx="648071" cy="500750"/>
          </a:xfrm>
          <a:prstGeom prst="rect">
            <a:avLst/>
          </a:prstGeom>
          <a:noFill/>
          <a:ln>
            <a:noFill/>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alibri"/>
              <a:buNone/>
            </a:pPr>
            <a:r>
              <a:rPr lang="es-MX" sz="3600" b="0" i="0" u="none" strike="noStrike" cap="none" baseline="0">
                <a:solidFill>
                  <a:schemeClr val="dk1"/>
                </a:solidFill>
                <a:latin typeface="Calibri"/>
                <a:ea typeface="Calibri"/>
                <a:cs typeface="Calibri"/>
                <a:sym typeface="Calibri"/>
              </a:rPr>
              <a:t>República del Ecuador</a:t>
            </a:r>
          </a:p>
        </p:txBody>
      </p:sp>
      <p:pic>
        <p:nvPicPr>
          <p:cNvPr id="463" name="Shape 463"/>
          <p:cNvPicPr preferRelativeResize="0">
            <a:picLocks noGrp="1"/>
          </p:cNvPicPr>
          <p:nvPr>
            <p:ph type="body" idx="1"/>
          </p:nvPr>
        </p:nvPicPr>
        <p:blipFill rotWithShape="1">
          <a:blip r:embed="rId3">
            <a:alphaModFix/>
          </a:blip>
          <a:srcRect/>
          <a:stretch/>
        </p:blipFill>
        <p:spPr>
          <a:xfrm>
            <a:off x="5004048" y="404663"/>
            <a:ext cx="3644230" cy="1003300"/>
          </a:xfrm>
          <a:prstGeom prst="rect">
            <a:avLst/>
          </a:prstGeom>
          <a:noFill/>
          <a:ln>
            <a:noFill/>
          </a:ln>
        </p:spPr>
      </p:pic>
      <p:sp>
        <p:nvSpPr>
          <p:cNvPr id="464" name="Shape 464"/>
          <p:cNvSpPr/>
          <p:nvPr/>
        </p:nvSpPr>
        <p:spPr>
          <a:xfrm>
            <a:off x="3923928" y="1916832"/>
            <a:ext cx="5220071" cy="3139321"/>
          </a:xfrm>
          <a:prstGeom prst="rect">
            <a:avLst/>
          </a:prstGeom>
          <a:solidFill>
            <a:schemeClr val="accent3"/>
          </a:solidFill>
          <a:ln w="38100" cap="flat">
            <a:solidFill>
              <a:schemeClr val="lt1"/>
            </a:solidFill>
            <a:prstDash val="solid"/>
            <a:round/>
            <a:headEnd type="none" w="med" len="med"/>
            <a:tailEnd type="none" w="med" len="med"/>
          </a:ln>
        </p:spPr>
        <p:txBody>
          <a:bodyPr lIns="91425" tIns="45700" rIns="91425" bIns="45700" anchor="t" anchorCtr="0">
            <a:noAutofit/>
          </a:bodyPr>
          <a:lstStyle/>
          <a:p>
            <a:pPr marL="0" marR="0" lvl="0" indent="0" algn="just" rtl="0">
              <a:spcBef>
                <a:spcPts val="0"/>
              </a:spcBef>
              <a:buSzPct val="25000"/>
              <a:buNone/>
            </a:pPr>
            <a:r>
              <a:rPr lang="es-MX" sz="1800" b="1" i="0" u="none" strike="noStrike" cap="none" baseline="0">
                <a:solidFill>
                  <a:schemeClr val="dk2"/>
                </a:solidFill>
                <a:latin typeface="Calibri"/>
                <a:ea typeface="Calibri"/>
                <a:cs typeface="Calibri"/>
                <a:sym typeface="Calibri"/>
              </a:rPr>
              <a:t>Electronics and Telecommunications. - In May 2011 the School of Electronics and Telecommunications UTPL received by the agency evaluators Grana Consortium Ibero-American Science and Technology Education Consortium (ISTEC), the certificate program consolidated initial level . This recognition provides a huge boost to the career. The school aims to work for the average bound level in 2 years and the advanced program at 5. Once the goal is achieved, you can opt for a top graduate curriculum.</a:t>
            </a:r>
            <a:r>
              <a:rPr lang="es-MX" sz="1800" b="1" i="0" u="none" strike="noStrike" cap="none" baseline="0">
                <a:solidFill>
                  <a:schemeClr val="lt1"/>
                </a:solidFill>
                <a:latin typeface="Calibri"/>
                <a:ea typeface="Calibri"/>
                <a:cs typeface="Calibri"/>
                <a:sym typeface="Calibri"/>
              </a:rPr>
              <a:t>www.utpl.edu.ec</a:t>
            </a:r>
          </a:p>
        </p:txBody>
      </p:sp>
      <p:pic>
        <p:nvPicPr>
          <p:cNvPr id="465" name="Shape 465"/>
          <p:cNvPicPr preferRelativeResize="0"/>
          <p:nvPr/>
        </p:nvPicPr>
        <p:blipFill rotWithShape="1">
          <a:blip r:embed="rId4">
            <a:alphaModFix/>
          </a:blip>
          <a:srcRect/>
          <a:stretch/>
        </p:blipFill>
        <p:spPr>
          <a:xfrm>
            <a:off x="8244407" y="5904653"/>
            <a:ext cx="648071" cy="684582"/>
          </a:xfrm>
          <a:prstGeom prst="rect">
            <a:avLst/>
          </a:prstGeom>
          <a:noFill/>
          <a:ln>
            <a:noFill/>
          </a:ln>
        </p:spPr>
      </p:pic>
      <p:pic>
        <p:nvPicPr>
          <p:cNvPr id="466" name="Shape 466"/>
          <p:cNvPicPr preferRelativeResize="0"/>
          <p:nvPr/>
        </p:nvPicPr>
        <p:blipFill rotWithShape="1">
          <a:blip r:embed="rId5">
            <a:alphaModFix/>
          </a:blip>
          <a:srcRect/>
          <a:stretch/>
        </p:blipFill>
        <p:spPr>
          <a:xfrm>
            <a:off x="395536" y="1333288"/>
            <a:ext cx="3240359" cy="5184574"/>
          </a:xfrm>
          <a:prstGeom prst="rect">
            <a:avLst/>
          </a:prstGeom>
          <a:noFill/>
          <a:ln>
            <a:noFill/>
          </a:ln>
        </p:spPr>
      </p:pic>
      <p:pic>
        <p:nvPicPr>
          <p:cNvPr id="467" name="Shape 467"/>
          <p:cNvPicPr preferRelativeResize="0"/>
          <p:nvPr/>
        </p:nvPicPr>
        <p:blipFill rotWithShape="1">
          <a:blip r:embed="rId6">
            <a:alphaModFix/>
          </a:blip>
          <a:srcRect/>
          <a:stretch/>
        </p:blipFill>
        <p:spPr>
          <a:xfrm>
            <a:off x="7308303" y="6077405"/>
            <a:ext cx="860327" cy="425438"/>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Shape 472"/>
          <p:cNvSpPr txBox="1">
            <a:spLocks noGrp="1"/>
          </p:cNvSpPr>
          <p:nvPr>
            <p:ph type="title"/>
          </p:nvPr>
        </p:nvSpPr>
        <p:spPr>
          <a:xfrm>
            <a:off x="1331640" y="260647"/>
            <a:ext cx="8229600"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es-MX" sz="4400" b="1" i="0" u="none" strike="noStrike" cap="none" baseline="0">
                <a:solidFill>
                  <a:schemeClr val="dk2"/>
                </a:solidFill>
                <a:latin typeface="Calibri"/>
                <a:ea typeface="Calibri"/>
                <a:cs typeface="Calibri"/>
                <a:sym typeface="Calibri"/>
              </a:rPr>
              <a:t>Colombia</a:t>
            </a:r>
          </a:p>
        </p:txBody>
      </p:sp>
      <p:sp>
        <p:nvSpPr>
          <p:cNvPr id="473" name="Shape 473"/>
          <p:cNvSpPr txBox="1">
            <a:spLocks noGrp="1"/>
          </p:cNvSpPr>
          <p:nvPr>
            <p:ph type="body" idx="1"/>
          </p:nvPr>
        </p:nvSpPr>
        <p:spPr>
          <a:xfrm>
            <a:off x="4806726" y="2204864"/>
            <a:ext cx="3833726" cy="3096343"/>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just" rtl="0">
              <a:lnSpc>
                <a:spcPct val="80000"/>
              </a:lnSpc>
              <a:spcBef>
                <a:spcPts val="0"/>
              </a:spcBef>
              <a:buClr>
                <a:schemeClr val="dk2"/>
              </a:buClr>
              <a:buSzPct val="25000"/>
              <a:buFont typeface="Calibri"/>
              <a:buNone/>
            </a:pPr>
            <a:r>
              <a:rPr lang="es-MX" sz="1800" b="1" i="0" u="none" strike="noStrike" cap="none" baseline="0">
                <a:solidFill>
                  <a:schemeClr val="dk2"/>
                </a:solidFill>
                <a:latin typeface="Calibri"/>
                <a:ea typeface="Calibri"/>
                <a:cs typeface="Calibri"/>
                <a:sym typeface="Calibri"/>
              </a:rPr>
              <a:t>Quality Certification ISTEC-SCARLET ™ Has a New Member </a:t>
            </a:r>
          </a:p>
          <a:p>
            <a:pPr marL="0" marR="0" lvl="0" indent="0" algn="just" rtl="0">
              <a:lnSpc>
                <a:spcPct val="80000"/>
              </a:lnSpc>
              <a:spcBef>
                <a:spcPts val="360"/>
              </a:spcBef>
              <a:buClr>
                <a:schemeClr val="dk2"/>
              </a:buClr>
              <a:buSzPct val="25000"/>
              <a:buFont typeface="Calibri"/>
              <a:buNone/>
            </a:pPr>
            <a:r>
              <a:rPr lang="es-MX" sz="1800" b="1" i="0" u="none" strike="noStrike" cap="none" baseline="0">
                <a:solidFill>
                  <a:schemeClr val="dk2"/>
                </a:solidFill>
                <a:latin typeface="Calibri"/>
                <a:ea typeface="Calibri"/>
                <a:cs typeface="Calibri"/>
                <a:sym typeface="Calibri"/>
              </a:rPr>
              <a:t>APRIL 11, 2013 </a:t>
            </a:r>
          </a:p>
          <a:p>
            <a:pPr marL="0" marR="0" lvl="0" indent="0" algn="just" rtl="0">
              <a:lnSpc>
                <a:spcPct val="80000"/>
              </a:lnSpc>
              <a:spcBef>
                <a:spcPts val="360"/>
              </a:spcBef>
              <a:buClr>
                <a:schemeClr val="dk2"/>
              </a:buClr>
              <a:buSzPct val="25000"/>
              <a:buFont typeface="Calibri"/>
              <a:buNone/>
            </a:pPr>
            <a:r>
              <a:rPr lang="es-MX" sz="1800" b="1" i="0" u="none" strike="noStrike" cap="none" baseline="0">
                <a:solidFill>
                  <a:schemeClr val="dk2"/>
                </a:solidFill>
                <a:latin typeface="Calibri"/>
                <a:ea typeface="Calibri"/>
                <a:cs typeface="Calibri"/>
                <a:sym typeface="Calibri"/>
              </a:rPr>
              <a:t>Quality Certification ISTEC-SCARLET ™ to the University of Cundinamarca, Colombia was given during the workshop ECEDHA ISTEC-March 25, 2013. Participated in this event Dr. Adolfo Polo, Rector, Dr. Rogelio Rigual, Vice Chancellor and Dr. Jorge Real, Dean of Engineering</a:t>
            </a:r>
          </a:p>
        </p:txBody>
      </p:sp>
      <p:pic>
        <p:nvPicPr>
          <p:cNvPr id="474" name="Shape 474"/>
          <p:cNvPicPr preferRelativeResize="0"/>
          <p:nvPr/>
        </p:nvPicPr>
        <p:blipFill rotWithShape="1">
          <a:blip r:embed="rId3">
            <a:alphaModFix/>
          </a:blip>
          <a:srcRect/>
          <a:stretch/>
        </p:blipFill>
        <p:spPr>
          <a:xfrm>
            <a:off x="4806726" y="116631"/>
            <a:ext cx="3809999" cy="1584175"/>
          </a:xfrm>
          <a:prstGeom prst="rect">
            <a:avLst/>
          </a:prstGeom>
          <a:noFill/>
          <a:ln>
            <a:noFill/>
          </a:ln>
        </p:spPr>
      </p:pic>
      <p:pic>
        <p:nvPicPr>
          <p:cNvPr id="475" name="Shape 475"/>
          <p:cNvPicPr preferRelativeResize="0"/>
          <p:nvPr/>
        </p:nvPicPr>
        <p:blipFill rotWithShape="1">
          <a:blip r:embed="rId4">
            <a:alphaModFix/>
          </a:blip>
          <a:srcRect/>
          <a:stretch/>
        </p:blipFill>
        <p:spPr>
          <a:xfrm>
            <a:off x="611560" y="2204864"/>
            <a:ext cx="3106500" cy="3168351"/>
          </a:xfrm>
          <a:prstGeom prst="rect">
            <a:avLst/>
          </a:prstGeom>
          <a:noFill/>
          <a:ln>
            <a:noFill/>
          </a:ln>
        </p:spPr>
      </p:pic>
      <p:pic>
        <p:nvPicPr>
          <p:cNvPr id="476" name="Shape 476"/>
          <p:cNvPicPr preferRelativeResize="0"/>
          <p:nvPr/>
        </p:nvPicPr>
        <p:blipFill rotWithShape="1">
          <a:blip r:embed="rId5">
            <a:alphaModFix/>
          </a:blip>
          <a:srcRect/>
          <a:stretch/>
        </p:blipFill>
        <p:spPr>
          <a:xfrm>
            <a:off x="7308303" y="6077405"/>
            <a:ext cx="860327" cy="425438"/>
          </a:xfrm>
          <a:prstGeom prst="rect">
            <a:avLst/>
          </a:prstGeom>
          <a:noFill/>
          <a:ln>
            <a:noFill/>
          </a:ln>
        </p:spPr>
      </p:pic>
      <p:pic>
        <p:nvPicPr>
          <p:cNvPr id="477" name="Shape 477"/>
          <p:cNvPicPr preferRelativeResize="0"/>
          <p:nvPr/>
        </p:nvPicPr>
        <p:blipFill rotWithShape="1">
          <a:blip r:embed="rId6">
            <a:alphaModFix/>
          </a:blip>
          <a:srcRect/>
          <a:stretch/>
        </p:blipFill>
        <p:spPr>
          <a:xfrm>
            <a:off x="8406170" y="5960485"/>
            <a:ext cx="521804" cy="659280"/>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alibri"/>
              <a:buNone/>
            </a:pPr>
            <a:r>
              <a:rPr lang="es-MX" sz="4400" b="0" i="0" u="none" strike="noStrike" cap="none" baseline="0">
                <a:solidFill>
                  <a:schemeClr val="dk1"/>
                </a:solidFill>
                <a:latin typeface="Calibri"/>
                <a:ea typeface="Calibri"/>
                <a:cs typeface="Calibri"/>
                <a:sym typeface="Calibri"/>
              </a:rPr>
              <a:t>México</a:t>
            </a:r>
          </a:p>
        </p:txBody>
      </p:sp>
      <p:sp>
        <p:nvSpPr>
          <p:cNvPr id="483" name="Shape 483"/>
          <p:cNvSpPr txBox="1">
            <a:spLocks noGrp="1"/>
          </p:cNvSpPr>
          <p:nvPr>
            <p:ph type="body" idx="1"/>
          </p:nvPr>
        </p:nvSpPr>
        <p:spPr>
          <a:xfrm>
            <a:off x="1043608" y="1700808"/>
            <a:ext cx="6696744" cy="3733874"/>
          </a:xfrm>
          <a:prstGeom prst="rect">
            <a:avLst/>
          </a:prstGeom>
          <a:solidFill>
            <a:schemeClr val="accent3"/>
          </a:solidFill>
          <a:ln w="38100" cap="flat">
            <a:solidFill>
              <a:schemeClr val="lt1"/>
            </a:solidFill>
            <a:prstDash val="solid"/>
            <a:round/>
            <a:headEnd type="none" w="med" len="med"/>
            <a:tailEnd type="none" w="med" len="med"/>
          </a:ln>
        </p:spPr>
        <p:txBody>
          <a:bodyPr lIns="91425" tIns="45700" rIns="91425" bIns="45700" anchor="t" anchorCtr="0">
            <a:noAutofit/>
          </a:bodyPr>
          <a:lstStyle/>
          <a:p>
            <a:pPr marL="0" marR="0" lvl="0" indent="0" algn="just" rtl="0">
              <a:spcBef>
                <a:spcPts val="0"/>
              </a:spcBef>
              <a:buClr>
                <a:schemeClr val="dk1"/>
              </a:buClr>
              <a:buFont typeface="Calibri"/>
              <a:buNone/>
            </a:pPr>
            <a:endParaRPr sz="2000" b="0" i="0" u="none" strike="noStrike" cap="none" baseline="0">
              <a:solidFill>
                <a:schemeClr val="dk2"/>
              </a:solidFill>
              <a:latin typeface="Calibri"/>
              <a:ea typeface="Calibri"/>
              <a:cs typeface="Calibri"/>
              <a:sym typeface="Calibri"/>
            </a:endParaRPr>
          </a:p>
          <a:p>
            <a:pPr marL="0" marR="0" lvl="0" indent="0" algn="just" rtl="0">
              <a:spcBef>
                <a:spcPts val="360"/>
              </a:spcBef>
              <a:buClr>
                <a:schemeClr val="dk2"/>
              </a:buClr>
              <a:buSzPct val="25000"/>
              <a:buFont typeface="Calibri"/>
              <a:buNone/>
            </a:pPr>
            <a:r>
              <a:rPr lang="es-MX" sz="1800" b="0" i="0" u="none" strike="noStrike" cap="none" baseline="0">
                <a:solidFill>
                  <a:schemeClr val="dk2"/>
                </a:solidFill>
                <a:latin typeface="Calibri"/>
                <a:ea typeface="Calibri"/>
                <a:cs typeface="Calibri"/>
                <a:sym typeface="Calibri"/>
              </a:rPr>
              <a:t>On September 20, 2012 was held in the Auditorium of the School of Nursing recognition ceremony for our faculty have been awarded the International Certificate in Education Degree program in Nursing from Grana-ISTEC and Certification of Teacher Quality nursing teachers by the Mexican Board of nursing Certification AC in that event counted with the presence of Dr. Jesus Ancer Rodriguez, Rector of our highest seat of learning UANL Dr. Donato Vallin González, Director of Grana-ISTEC, Dr. Aracely Rojas Monroy, President of COMCE, AC and Jorge Eugenio Ovalle de la Cruz, Director of International Accreditation UANL.</a:t>
            </a:r>
          </a:p>
        </p:txBody>
      </p:sp>
      <p:pic>
        <p:nvPicPr>
          <p:cNvPr id="484" name="Shape 484"/>
          <p:cNvPicPr preferRelativeResize="0"/>
          <p:nvPr/>
        </p:nvPicPr>
        <p:blipFill rotWithShape="1">
          <a:blip r:embed="rId3">
            <a:alphaModFix/>
          </a:blip>
          <a:srcRect/>
          <a:stretch/>
        </p:blipFill>
        <p:spPr>
          <a:xfrm>
            <a:off x="3995935" y="338292"/>
            <a:ext cx="5246686" cy="825499"/>
          </a:xfrm>
          <a:prstGeom prst="rect">
            <a:avLst/>
          </a:prstGeom>
          <a:noFill/>
          <a:ln>
            <a:noFill/>
          </a:ln>
        </p:spPr>
      </p:pic>
      <p:pic>
        <p:nvPicPr>
          <p:cNvPr id="485" name="Shape 485"/>
          <p:cNvPicPr preferRelativeResize="0"/>
          <p:nvPr/>
        </p:nvPicPr>
        <p:blipFill rotWithShape="1">
          <a:blip r:embed="rId4">
            <a:alphaModFix/>
          </a:blip>
          <a:srcRect/>
          <a:stretch/>
        </p:blipFill>
        <p:spPr>
          <a:xfrm>
            <a:off x="7308303" y="6077405"/>
            <a:ext cx="860327" cy="425438"/>
          </a:xfrm>
          <a:prstGeom prst="rect">
            <a:avLst/>
          </a:prstGeom>
          <a:noFill/>
          <a:ln>
            <a:noFill/>
          </a:ln>
        </p:spPr>
      </p:pic>
      <p:pic>
        <p:nvPicPr>
          <p:cNvPr id="486" name="Shape 486"/>
          <p:cNvPicPr preferRelativeResize="0"/>
          <p:nvPr/>
        </p:nvPicPr>
        <p:blipFill rotWithShape="1">
          <a:blip r:embed="rId5">
            <a:alphaModFix/>
          </a:blip>
          <a:srcRect/>
          <a:stretch/>
        </p:blipFill>
        <p:spPr>
          <a:xfrm>
            <a:off x="8406170" y="5960485"/>
            <a:ext cx="521804" cy="659280"/>
          </a:xfrm>
          <a:prstGeom prst="rect">
            <a:avLst/>
          </a:prstGeom>
          <a:noFill/>
          <a:ln>
            <a:noFill/>
          </a:ln>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xfrm>
            <a:off x="457200" y="274637"/>
            <a:ext cx="8229600" cy="1143000"/>
          </a:xfrm>
          <a:prstGeom prst="rect">
            <a:avLst/>
          </a:prstGeom>
          <a:solidFill>
            <a:schemeClr val="accent3"/>
          </a:solidFill>
          <a:ln w="38100" cap="flat">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2"/>
              </a:buClr>
              <a:buSzPct val="25000"/>
              <a:buFont typeface="Calibri"/>
              <a:buNone/>
            </a:pPr>
            <a:r>
              <a:rPr lang="es-MX" sz="2800" b="0" i="0" u="none" strike="noStrike" cap="none" baseline="0">
                <a:solidFill>
                  <a:schemeClr val="dk2"/>
                </a:solidFill>
                <a:latin typeface="Calibri"/>
                <a:ea typeface="Calibri"/>
                <a:cs typeface="Calibri"/>
                <a:sym typeface="Calibri"/>
              </a:rPr>
              <a:t>Grana International Certification Degree in Communication Sciences, UANL, Mexico</a:t>
            </a:r>
          </a:p>
        </p:txBody>
      </p:sp>
      <p:pic>
        <p:nvPicPr>
          <p:cNvPr id="492" name="Shape 492"/>
          <p:cNvPicPr preferRelativeResize="0"/>
          <p:nvPr/>
        </p:nvPicPr>
        <p:blipFill rotWithShape="1">
          <a:blip r:embed="rId3">
            <a:alphaModFix/>
          </a:blip>
          <a:srcRect/>
          <a:stretch/>
        </p:blipFill>
        <p:spPr>
          <a:xfrm>
            <a:off x="8406170" y="5960485"/>
            <a:ext cx="521804" cy="659280"/>
          </a:xfrm>
          <a:prstGeom prst="rect">
            <a:avLst/>
          </a:prstGeom>
          <a:noFill/>
          <a:ln>
            <a:noFill/>
          </a:ln>
        </p:spPr>
      </p:pic>
      <p:pic>
        <p:nvPicPr>
          <p:cNvPr id="493" name="Shape 493"/>
          <p:cNvPicPr preferRelativeResize="0">
            <a:picLocks noGrp="1"/>
          </p:cNvPicPr>
          <p:nvPr>
            <p:ph type="body" idx="1"/>
          </p:nvPr>
        </p:nvPicPr>
        <p:blipFill rotWithShape="1">
          <a:blip r:embed="rId4">
            <a:alphaModFix/>
          </a:blip>
          <a:srcRect/>
          <a:stretch/>
        </p:blipFill>
        <p:spPr>
          <a:xfrm>
            <a:off x="467543" y="1988840"/>
            <a:ext cx="8280919" cy="3600399"/>
          </a:xfrm>
          <a:prstGeom prst="rect">
            <a:avLst/>
          </a:prstGeom>
          <a:noFill/>
          <a:ln>
            <a:noFill/>
          </a:ln>
        </p:spPr>
      </p:pic>
      <p:pic>
        <p:nvPicPr>
          <p:cNvPr id="494" name="Shape 494"/>
          <p:cNvPicPr preferRelativeResize="0"/>
          <p:nvPr/>
        </p:nvPicPr>
        <p:blipFill rotWithShape="1">
          <a:blip r:embed="rId5">
            <a:alphaModFix/>
          </a:blip>
          <a:srcRect/>
          <a:stretch/>
        </p:blipFill>
        <p:spPr>
          <a:xfrm>
            <a:off x="7308303" y="6077405"/>
            <a:ext cx="860327" cy="425438"/>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457200" y="274637"/>
            <a:ext cx="8229600" cy="1143000"/>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s-MX" sz="3950" b="1" i="0" u="none" strike="noStrike" cap="none" baseline="0">
                <a:solidFill>
                  <a:schemeClr val="lt1"/>
                </a:solidFill>
                <a:latin typeface="Calibri"/>
                <a:ea typeface="Calibri"/>
                <a:cs typeface="Calibri"/>
                <a:sym typeface="Calibri"/>
              </a:rPr>
              <a:t>Trabajo Social y Desarrollo Humano UANL </a:t>
            </a:r>
          </a:p>
        </p:txBody>
      </p:sp>
      <p:sp>
        <p:nvSpPr>
          <p:cNvPr id="500" name="Shape 500"/>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342900" marR="0" lvl="0" indent="-139700" algn="l" rtl="0">
              <a:spcBef>
                <a:spcPts val="0"/>
              </a:spcBef>
              <a:buClr>
                <a:schemeClr val="dk1"/>
              </a:buClr>
              <a:buFont typeface="Calibri"/>
              <a:buNone/>
            </a:pPr>
            <a:endParaRPr sz="3200" b="0" i="0" u="none" strike="noStrike" cap="none" baseline="0">
              <a:solidFill>
                <a:schemeClr val="dk1"/>
              </a:solidFill>
              <a:latin typeface="Calibri"/>
              <a:ea typeface="Calibri"/>
              <a:cs typeface="Calibri"/>
              <a:sym typeface="Calibri"/>
            </a:endParaRPr>
          </a:p>
        </p:txBody>
      </p:sp>
      <p:pic>
        <p:nvPicPr>
          <p:cNvPr id="501" name="Shape 501"/>
          <p:cNvPicPr preferRelativeResize="0"/>
          <p:nvPr/>
        </p:nvPicPr>
        <p:blipFill rotWithShape="1">
          <a:blip r:embed="rId3">
            <a:alphaModFix/>
          </a:blip>
          <a:srcRect/>
          <a:stretch/>
        </p:blipFill>
        <p:spPr>
          <a:xfrm>
            <a:off x="462739" y="1736949"/>
            <a:ext cx="3148607" cy="4722911"/>
          </a:xfrm>
          <a:prstGeom prst="rect">
            <a:avLst/>
          </a:prstGeom>
          <a:noFill/>
          <a:ln>
            <a:noFill/>
          </a:ln>
        </p:spPr>
      </p:pic>
      <p:pic>
        <p:nvPicPr>
          <p:cNvPr id="502" name="Shape 502"/>
          <p:cNvPicPr preferRelativeResize="0"/>
          <p:nvPr/>
        </p:nvPicPr>
        <p:blipFill rotWithShape="1">
          <a:blip r:embed="rId4">
            <a:alphaModFix/>
          </a:blip>
          <a:srcRect/>
          <a:stretch/>
        </p:blipFill>
        <p:spPr>
          <a:xfrm>
            <a:off x="4211960" y="1722703"/>
            <a:ext cx="2960393" cy="4751402"/>
          </a:xfrm>
          <a:prstGeom prst="rect">
            <a:avLst/>
          </a:prstGeom>
          <a:noFill/>
          <a:ln>
            <a:noFill/>
          </a:ln>
        </p:spPr>
      </p:pic>
      <p:pic>
        <p:nvPicPr>
          <p:cNvPr id="503" name="Shape 503"/>
          <p:cNvPicPr preferRelativeResize="0"/>
          <p:nvPr/>
        </p:nvPicPr>
        <p:blipFill rotWithShape="1">
          <a:blip r:embed="rId5">
            <a:alphaModFix/>
          </a:blip>
          <a:srcRect/>
          <a:stretch/>
        </p:blipFill>
        <p:spPr>
          <a:xfrm>
            <a:off x="8460432" y="6176846"/>
            <a:ext cx="449854" cy="475197"/>
          </a:xfrm>
          <a:prstGeom prst="rect">
            <a:avLst/>
          </a:prstGeom>
          <a:noFill/>
          <a:ln>
            <a:noFill/>
          </a:ln>
        </p:spPr>
      </p:pic>
      <p:pic>
        <p:nvPicPr>
          <p:cNvPr id="504" name="Shape 504"/>
          <p:cNvPicPr preferRelativeResize="0"/>
          <p:nvPr/>
        </p:nvPicPr>
        <p:blipFill rotWithShape="1">
          <a:blip r:embed="rId6">
            <a:alphaModFix/>
          </a:blip>
          <a:srcRect/>
          <a:stretch/>
        </p:blipFill>
        <p:spPr>
          <a:xfrm>
            <a:off x="7494495" y="6199073"/>
            <a:ext cx="860327" cy="425438"/>
          </a:xfrm>
          <a:prstGeom prst="rect">
            <a:avLst/>
          </a:prstGeom>
          <a:noFill/>
          <a:ln>
            <a:noFill/>
          </a:ln>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Shape 509"/>
          <p:cNvSpPr txBox="1">
            <a:spLocks noGrp="1"/>
          </p:cNvSpPr>
          <p:nvPr>
            <p:ph type="title"/>
          </p:nvPr>
        </p:nvSpPr>
        <p:spPr>
          <a:xfrm>
            <a:off x="457200" y="274637"/>
            <a:ext cx="8229600" cy="1143000"/>
          </a:xfrm>
          <a:prstGeom prst="rect">
            <a:avLst/>
          </a:prstGeom>
          <a:solidFill>
            <a:schemeClr val="accent3"/>
          </a:solidFill>
          <a:ln w="38100" cap="flat">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2"/>
              </a:buClr>
              <a:buSzPct val="25000"/>
              <a:buFont typeface="Calibri"/>
              <a:buNone/>
            </a:pPr>
            <a:r>
              <a:rPr lang="es-MX" sz="3600" b="1" i="0" u="none" strike="noStrike" cap="none" baseline="0">
                <a:solidFill>
                  <a:schemeClr val="dk2"/>
                </a:solidFill>
                <a:latin typeface="Calibri"/>
                <a:ea typeface="Calibri"/>
                <a:cs typeface="Calibri"/>
                <a:sym typeface="Calibri"/>
              </a:rPr>
              <a:t>REPÚBLICA EL SALVADOR</a:t>
            </a:r>
            <a:r>
              <a:rPr lang="es-MX" sz="2800" b="1" i="0" u="none" strike="noStrike" cap="none" baseline="0">
                <a:solidFill>
                  <a:schemeClr val="dk2"/>
                </a:solidFill>
                <a:latin typeface="Calibri"/>
                <a:ea typeface="Calibri"/>
                <a:cs typeface="Calibri"/>
                <a:sym typeface="Calibri"/>
              </a:rPr>
              <a:t>Universidad Francisco Barrios</a:t>
            </a:r>
          </a:p>
        </p:txBody>
      </p:sp>
      <p:pic>
        <p:nvPicPr>
          <p:cNvPr id="510" name="Shape 510"/>
          <p:cNvPicPr preferRelativeResize="0"/>
          <p:nvPr/>
        </p:nvPicPr>
        <p:blipFill rotWithShape="1">
          <a:blip r:embed="rId3">
            <a:alphaModFix/>
          </a:blip>
          <a:srcRect/>
          <a:stretch/>
        </p:blipFill>
        <p:spPr>
          <a:xfrm>
            <a:off x="7092279" y="188640"/>
            <a:ext cx="1241425" cy="1241425"/>
          </a:xfrm>
          <a:prstGeom prst="rect">
            <a:avLst/>
          </a:prstGeom>
          <a:noFill/>
          <a:ln>
            <a:noFill/>
          </a:ln>
        </p:spPr>
      </p:pic>
      <p:pic>
        <p:nvPicPr>
          <p:cNvPr id="511" name="Shape 511"/>
          <p:cNvPicPr preferRelativeResize="0">
            <a:picLocks noGrp="1"/>
          </p:cNvPicPr>
          <p:nvPr>
            <p:ph type="body" idx="1"/>
          </p:nvPr>
        </p:nvPicPr>
        <p:blipFill rotWithShape="1">
          <a:blip r:embed="rId4">
            <a:alphaModFix/>
          </a:blip>
          <a:srcRect/>
          <a:stretch/>
        </p:blipFill>
        <p:spPr>
          <a:xfrm>
            <a:off x="107504" y="1556791"/>
            <a:ext cx="3507810" cy="4525963"/>
          </a:xfrm>
          <a:prstGeom prst="rect">
            <a:avLst/>
          </a:prstGeom>
          <a:noFill/>
          <a:ln>
            <a:noFill/>
          </a:ln>
        </p:spPr>
      </p:pic>
      <p:sp>
        <p:nvSpPr>
          <p:cNvPr id="512" name="Shape 512"/>
          <p:cNvSpPr/>
          <p:nvPr/>
        </p:nvSpPr>
        <p:spPr>
          <a:xfrm>
            <a:off x="3759364" y="2348880"/>
            <a:ext cx="4572000" cy="646331"/>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0" i="0" u="none" strike="noStrike" cap="none" baseline="0">
                <a:solidFill>
                  <a:schemeClr val="dk2"/>
                </a:solidFill>
                <a:latin typeface="Calibri"/>
                <a:ea typeface="Calibri"/>
                <a:cs typeface="Calibri"/>
                <a:sym typeface="Calibri"/>
              </a:rPr>
              <a:t>GRANA International Certification </a:t>
            </a:r>
          </a:p>
          <a:p>
            <a:pPr marL="0" marR="0" lvl="0" indent="0" algn="l" rtl="0">
              <a:spcBef>
                <a:spcPts val="0"/>
              </a:spcBef>
              <a:buSzPct val="25000"/>
              <a:buNone/>
            </a:pPr>
            <a:r>
              <a:rPr lang="es-MX" sz="1800" b="0" i="0" u="none" strike="noStrike" cap="none" baseline="0">
                <a:solidFill>
                  <a:schemeClr val="dk2"/>
                </a:solidFill>
                <a:latin typeface="Calibri"/>
                <a:ea typeface="Calibri"/>
                <a:cs typeface="Calibri"/>
                <a:sym typeface="Calibri"/>
              </a:rPr>
              <a:t>Master of Strategic Management</a:t>
            </a:r>
          </a:p>
        </p:txBody>
      </p:sp>
      <p:sp>
        <p:nvSpPr>
          <p:cNvPr id="513" name="Shape 513"/>
          <p:cNvSpPr/>
          <p:nvPr/>
        </p:nvSpPr>
        <p:spPr>
          <a:xfrm>
            <a:off x="3759364" y="4221087"/>
            <a:ext cx="4572000" cy="923329"/>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1800" b="0" i="0" u="none" strike="noStrike" cap="none" baseline="0">
                <a:solidFill>
                  <a:schemeClr val="dk2"/>
                </a:solidFill>
                <a:latin typeface="Calibri"/>
                <a:ea typeface="Calibri"/>
                <a:cs typeface="Calibri"/>
                <a:sym typeface="Calibri"/>
              </a:rPr>
              <a:t>Grana International Certification </a:t>
            </a:r>
          </a:p>
          <a:p>
            <a:pPr marL="0" marR="0" lvl="0" indent="0" algn="l" rtl="0">
              <a:spcBef>
                <a:spcPts val="0"/>
              </a:spcBef>
              <a:buSzPct val="25000"/>
              <a:buNone/>
            </a:pPr>
            <a:r>
              <a:rPr lang="es-MX" sz="1800" b="0" i="0" u="none" strike="noStrike" cap="none" baseline="0">
                <a:solidFill>
                  <a:schemeClr val="dk2"/>
                </a:solidFill>
                <a:latin typeface="Calibri"/>
                <a:ea typeface="Calibri"/>
                <a:cs typeface="Calibri"/>
                <a:sym typeface="Calibri"/>
              </a:rPr>
              <a:t>Bachelor of Business Administration</a:t>
            </a:r>
          </a:p>
        </p:txBody>
      </p:sp>
      <p:pic>
        <p:nvPicPr>
          <p:cNvPr id="514" name="Shape 514"/>
          <p:cNvPicPr preferRelativeResize="0"/>
          <p:nvPr/>
        </p:nvPicPr>
        <p:blipFill rotWithShape="1">
          <a:blip r:embed="rId5">
            <a:alphaModFix/>
          </a:blip>
          <a:srcRect/>
          <a:stretch/>
        </p:blipFill>
        <p:spPr>
          <a:xfrm>
            <a:off x="6857997" y="6267355"/>
            <a:ext cx="860327" cy="425438"/>
          </a:xfrm>
          <a:prstGeom prst="rect">
            <a:avLst/>
          </a:prstGeom>
          <a:noFill/>
          <a:ln>
            <a:noFill/>
          </a:ln>
        </p:spPr>
      </p:pic>
      <p:pic>
        <p:nvPicPr>
          <p:cNvPr id="515" name="Shape 515"/>
          <p:cNvPicPr preferRelativeResize="0"/>
          <p:nvPr/>
        </p:nvPicPr>
        <p:blipFill rotWithShape="1">
          <a:blip r:embed="rId6">
            <a:alphaModFix/>
          </a:blip>
          <a:srcRect/>
          <a:stretch/>
        </p:blipFill>
        <p:spPr>
          <a:xfrm>
            <a:off x="7884907" y="6229698"/>
            <a:ext cx="648071" cy="500750"/>
          </a:xfrm>
          <a:prstGeom prst="rect">
            <a:avLst/>
          </a:prstGeom>
          <a:noFill/>
          <a:ln>
            <a:noFill/>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p:nvPr/>
        </p:nvSpPr>
        <p:spPr>
          <a:xfrm>
            <a:off x="155575" y="-533400"/>
            <a:ext cx="2038349" cy="11239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pic>
        <p:nvPicPr>
          <p:cNvPr id="521" name="Shape 521"/>
          <p:cNvPicPr preferRelativeResize="0"/>
          <p:nvPr/>
        </p:nvPicPr>
        <p:blipFill rotWithShape="1">
          <a:blip r:embed="rId3">
            <a:alphaModFix/>
          </a:blip>
          <a:srcRect/>
          <a:stretch/>
        </p:blipFill>
        <p:spPr>
          <a:xfrm>
            <a:off x="1154732" y="39067"/>
            <a:ext cx="6493593" cy="4536504"/>
          </a:xfrm>
          <a:prstGeom prst="rect">
            <a:avLst/>
          </a:prstGeom>
          <a:noFill/>
          <a:ln>
            <a:noFill/>
          </a:ln>
        </p:spPr>
      </p:pic>
      <p:pic>
        <p:nvPicPr>
          <p:cNvPr id="522" name="Shape 522"/>
          <p:cNvPicPr preferRelativeResize="0"/>
          <p:nvPr/>
        </p:nvPicPr>
        <p:blipFill rotWithShape="1">
          <a:blip r:embed="rId4">
            <a:alphaModFix/>
          </a:blip>
          <a:srcRect/>
          <a:stretch/>
        </p:blipFill>
        <p:spPr>
          <a:xfrm>
            <a:off x="6857997" y="6267355"/>
            <a:ext cx="860327" cy="425438"/>
          </a:xfrm>
          <a:prstGeom prst="rect">
            <a:avLst/>
          </a:prstGeom>
          <a:noFill/>
          <a:ln>
            <a:noFill/>
          </a:ln>
        </p:spPr>
      </p:pic>
      <p:pic>
        <p:nvPicPr>
          <p:cNvPr id="523" name="Shape 523"/>
          <p:cNvPicPr preferRelativeResize="0"/>
          <p:nvPr/>
        </p:nvPicPr>
        <p:blipFill rotWithShape="1">
          <a:blip r:embed="rId5">
            <a:alphaModFix/>
          </a:blip>
          <a:srcRect/>
          <a:stretch/>
        </p:blipFill>
        <p:spPr>
          <a:xfrm>
            <a:off x="7884907" y="6229698"/>
            <a:ext cx="648071" cy="500750"/>
          </a:xfrm>
          <a:prstGeom prst="rect">
            <a:avLst/>
          </a:prstGeom>
          <a:noFill/>
          <a:ln>
            <a:noFill/>
          </a:ln>
        </p:spPr>
      </p:pic>
      <p:sp>
        <p:nvSpPr>
          <p:cNvPr id="524" name="Shape 524"/>
          <p:cNvSpPr/>
          <p:nvPr/>
        </p:nvSpPr>
        <p:spPr>
          <a:xfrm>
            <a:off x="2771800" y="4797151"/>
            <a:ext cx="3755836" cy="1107995"/>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s-MX" sz="6600" b="1" i="0" u="none" strike="noStrike" cap="none" baseline="0">
                <a:solidFill>
                  <a:schemeClr val="lt1"/>
                </a:solidFill>
                <a:latin typeface="Calibri"/>
                <a:ea typeface="Calibri"/>
                <a:cs typeface="Calibri"/>
                <a:sym typeface="Calibri"/>
              </a:rPr>
              <a:t>GRACIAS !</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57200" y="274637"/>
            <a:ext cx="8229600" cy="1143000"/>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s-MX" sz="3950" b="1" i="0" u="none" strike="noStrike" cap="none" baseline="0">
                <a:solidFill>
                  <a:schemeClr val="lt1"/>
                </a:solidFill>
                <a:latin typeface="Calibri"/>
                <a:ea typeface="Calibri"/>
                <a:cs typeface="Calibri"/>
                <a:sym typeface="Calibri"/>
              </a:rPr>
              <a:t>Renta per Cápita</a:t>
            </a:r>
          </a:p>
        </p:txBody>
      </p:sp>
      <p:sp>
        <p:nvSpPr>
          <p:cNvPr id="117" name="Shape 117"/>
          <p:cNvSpPr txBox="1">
            <a:spLocks noGrp="1"/>
          </p:cNvSpPr>
          <p:nvPr>
            <p:ph type="body" idx="1"/>
          </p:nvPr>
        </p:nvSpPr>
        <p:spPr>
          <a:xfrm>
            <a:off x="457200" y="1600200"/>
            <a:ext cx="8229600" cy="4525963"/>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just" rtl="0">
              <a:lnSpc>
                <a:spcPct val="90000"/>
              </a:lnSpc>
              <a:spcBef>
                <a:spcPts val="0"/>
              </a:spcBef>
              <a:buClr>
                <a:srgbClr val="17365D"/>
              </a:buClr>
              <a:buSzPct val="25000"/>
              <a:buFont typeface="Calibri"/>
              <a:buNone/>
            </a:pPr>
            <a:r>
              <a:rPr lang="es-MX" sz="2200" b="1" i="0" u="none" strike="noStrike" cap="none" baseline="0">
                <a:solidFill>
                  <a:srgbClr val="17365D"/>
                </a:solidFill>
                <a:latin typeface="Calibri"/>
                <a:ea typeface="Calibri"/>
                <a:cs typeface="Calibri"/>
                <a:sym typeface="Calibri"/>
              </a:rPr>
              <a:t>África es el continente que cuenta con la renta per cápita menor (relación que hay entre el producto interior bruto de un país y su cantidad de habitantes), 1.649 dólares anuales, </a:t>
            </a:r>
          </a:p>
          <a:p>
            <a:pPr marL="342900" marR="0" lvl="0" indent="-201930" algn="just" rtl="0">
              <a:lnSpc>
                <a:spcPct val="90000"/>
              </a:lnSpc>
              <a:spcBef>
                <a:spcPts val="444"/>
              </a:spcBef>
              <a:buClr>
                <a:schemeClr val="dk1"/>
              </a:buClr>
              <a:buFont typeface="Calibri"/>
              <a:buNone/>
            </a:pPr>
            <a:endParaRPr sz="2200" b="1" i="0" u="none" strike="noStrike" cap="none" baseline="0">
              <a:solidFill>
                <a:srgbClr val="17365D"/>
              </a:solidFill>
              <a:latin typeface="Calibri"/>
              <a:ea typeface="Calibri"/>
              <a:cs typeface="Calibri"/>
              <a:sym typeface="Calibri"/>
            </a:endParaRPr>
          </a:p>
          <a:p>
            <a:pPr marL="0" marR="0" lvl="0" indent="0" algn="just" rtl="0">
              <a:lnSpc>
                <a:spcPct val="90000"/>
              </a:lnSpc>
              <a:spcBef>
                <a:spcPts val="440"/>
              </a:spcBef>
              <a:buClr>
                <a:srgbClr val="17365D"/>
              </a:buClr>
              <a:buSzPct val="25000"/>
              <a:buFont typeface="Calibri"/>
              <a:buNone/>
            </a:pPr>
            <a:r>
              <a:rPr lang="es-MX" sz="2200" b="1" i="0" u="none" strike="noStrike" cap="none" baseline="0">
                <a:solidFill>
                  <a:srgbClr val="17365D"/>
                </a:solidFill>
                <a:latin typeface="Calibri"/>
                <a:ea typeface="Calibri"/>
                <a:cs typeface="Calibri"/>
                <a:sym typeface="Calibri"/>
              </a:rPr>
              <a:t>Frente a los 22.020 de los países de la OCDE, </a:t>
            </a:r>
          </a:p>
          <a:p>
            <a:pPr marL="342900" marR="0" lvl="0" indent="-201930" algn="just" rtl="0">
              <a:lnSpc>
                <a:spcPct val="90000"/>
              </a:lnSpc>
              <a:spcBef>
                <a:spcPts val="444"/>
              </a:spcBef>
              <a:buClr>
                <a:schemeClr val="dk1"/>
              </a:buClr>
              <a:buFont typeface="Calibri"/>
              <a:buNone/>
            </a:pPr>
            <a:endParaRPr sz="2200" b="1" i="0" u="none" strike="noStrike" cap="none" baseline="0">
              <a:solidFill>
                <a:srgbClr val="17365D"/>
              </a:solidFill>
              <a:latin typeface="Calibri"/>
              <a:ea typeface="Calibri"/>
              <a:cs typeface="Calibri"/>
              <a:sym typeface="Calibri"/>
            </a:endParaRPr>
          </a:p>
          <a:p>
            <a:pPr marL="0" marR="0" lvl="0" indent="0" algn="just" rtl="0">
              <a:lnSpc>
                <a:spcPct val="90000"/>
              </a:lnSpc>
              <a:spcBef>
                <a:spcPts val="440"/>
              </a:spcBef>
              <a:buClr>
                <a:srgbClr val="17365D"/>
              </a:buClr>
              <a:buSzPct val="25000"/>
              <a:buFont typeface="Calibri"/>
              <a:buNone/>
            </a:pPr>
            <a:r>
              <a:rPr lang="es-MX" sz="2200" b="1" i="0" u="none" strike="noStrike" cap="none" baseline="0">
                <a:solidFill>
                  <a:srgbClr val="17365D"/>
                </a:solidFill>
                <a:latin typeface="Calibri"/>
                <a:ea typeface="Calibri"/>
                <a:cs typeface="Calibri"/>
                <a:sym typeface="Calibri"/>
              </a:rPr>
              <a:t>Siendo los países subsaharianos los que se encuentran en las peores posiciones (Somalia, Eritrea, Etiopía, Guinea Bissau, Sierra Leona, República democrática del Congo, Tanzania, Burundi y Malawi poseen una renta menor a 800 dólares). </a:t>
            </a:r>
          </a:p>
          <a:p>
            <a:pPr marL="342900" marR="0" lvl="0" indent="-201930" algn="just" rtl="0">
              <a:lnSpc>
                <a:spcPct val="90000"/>
              </a:lnSpc>
              <a:spcBef>
                <a:spcPts val="444"/>
              </a:spcBef>
              <a:buClr>
                <a:schemeClr val="dk1"/>
              </a:buClr>
              <a:buFont typeface="Calibri"/>
              <a:buNone/>
            </a:pPr>
            <a:endParaRPr sz="2200" b="1" i="0" u="none" strike="noStrike" cap="none" baseline="0">
              <a:solidFill>
                <a:srgbClr val="17365D"/>
              </a:solidFill>
              <a:latin typeface="Calibri"/>
              <a:ea typeface="Calibri"/>
              <a:cs typeface="Calibri"/>
              <a:sym typeface="Calibri"/>
            </a:endParaRPr>
          </a:p>
          <a:p>
            <a:pPr marL="0" marR="0" lvl="0" indent="0" algn="just" rtl="0">
              <a:lnSpc>
                <a:spcPct val="90000"/>
              </a:lnSpc>
              <a:spcBef>
                <a:spcPts val="440"/>
              </a:spcBef>
              <a:buClr>
                <a:srgbClr val="17365D"/>
              </a:buClr>
              <a:buSzPct val="25000"/>
              <a:buFont typeface="Calibri"/>
              <a:buNone/>
            </a:pPr>
            <a:r>
              <a:rPr lang="es-MX" sz="2200" b="1" i="0" u="none" strike="noStrike" cap="none" baseline="0">
                <a:solidFill>
                  <a:srgbClr val="17365D"/>
                </a:solidFill>
                <a:latin typeface="Calibri"/>
                <a:ea typeface="Calibri"/>
                <a:cs typeface="Calibri"/>
                <a:sym typeface="Calibri"/>
              </a:rPr>
              <a:t>La renta per cápita en Latinoamérica es de 6.880 dólares, la mejor situada entre la brecha con los países de la OCDE.</a:t>
            </a:r>
          </a:p>
        </p:txBody>
      </p:sp>
      <p:pic>
        <p:nvPicPr>
          <p:cNvPr id="118" name="Shape 118"/>
          <p:cNvPicPr preferRelativeResize="0"/>
          <p:nvPr/>
        </p:nvPicPr>
        <p:blipFill rotWithShape="1">
          <a:blip r:embed="rId3">
            <a:alphaModFix/>
          </a:blip>
          <a:srcRect/>
          <a:stretch/>
        </p:blipFill>
        <p:spPr>
          <a:xfrm>
            <a:off x="6732239" y="6396569"/>
            <a:ext cx="1127955" cy="283621"/>
          </a:xfrm>
          <a:prstGeom prst="rect">
            <a:avLst/>
          </a:prstGeom>
          <a:noFill/>
          <a:ln>
            <a:noFill/>
          </a:ln>
        </p:spPr>
      </p:pic>
      <p:pic>
        <p:nvPicPr>
          <p:cNvPr id="119" name="Shape 119"/>
          <p:cNvPicPr preferRelativeResize="0"/>
          <p:nvPr/>
        </p:nvPicPr>
        <p:blipFill rotWithShape="1">
          <a:blip r:embed="rId4">
            <a:alphaModFix/>
          </a:blip>
          <a:srcRect/>
          <a:stretch/>
        </p:blipFill>
        <p:spPr>
          <a:xfrm>
            <a:off x="8244407" y="6246217"/>
            <a:ext cx="600235" cy="611782"/>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539552" y="260647"/>
            <a:ext cx="8229600" cy="1143000"/>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s-MX" sz="3950" b="1" i="0" u="none" strike="noStrike" cap="none" baseline="0">
                <a:solidFill>
                  <a:schemeClr val="lt1"/>
                </a:solidFill>
                <a:latin typeface="Calibri"/>
                <a:ea typeface="Calibri"/>
                <a:cs typeface="Calibri"/>
                <a:sym typeface="Calibri"/>
              </a:rPr>
              <a:t>Expectativa de Vida</a:t>
            </a:r>
          </a:p>
        </p:txBody>
      </p:sp>
      <p:sp>
        <p:nvSpPr>
          <p:cNvPr id="125" name="Shape 125"/>
          <p:cNvSpPr txBox="1">
            <a:spLocks noGrp="1"/>
          </p:cNvSpPr>
          <p:nvPr>
            <p:ph type="body" idx="1"/>
          </p:nvPr>
        </p:nvSpPr>
        <p:spPr>
          <a:xfrm>
            <a:off x="457200" y="1600200"/>
            <a:ext cx="8229600" cy="4525963"/>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just" rtl="0">
              <a:lnSpc>
                <a:spcPct val="90000"/>
              </a:lnSpc>
              <a:spcBef>
                <a:spcPts val="0"/>
              </a:spcBef>
              <a:buClr>
                <a:srgbClr val="17365D"/>
              </a:buClr>
              <a:buSzPct val="25000"/>
              <a:buFont typeface="Calibri"/>
              <a:buNone/>
            </a:pPr>
            <a:r>
              <a:rPr lang="es-MX" sz="3200" b="0" i="0" u="none" strike="noStrike" cap="none" baseline="0">
                <a:solidFill>
                  <a:srgbClr val="17365D"/>
                </a:solidFill>
                <a:latin typeface="Calibri"/>
                <a:ea typeface="Calibri"/>
                <a:cs typeface="Calibri"/>
                <a:sym typeface="Calibri"/>
              </a:rPr>
              <a:t>Una consecuencia directa de la renta per cápita es la disminución en el promedio de vida, que también encabeza África, con Zimbawe con la peor expectativa de vida, tan </a:t>
            </a:r>
            <a:r>
              <a:rPr lang="es-MX" sz="3200" b="1" i="0" u="none" strike="noStrike" cap="none" baseline="0">
                <a:solidFill>
                  <a:srgbClr val="17365D"/>
                </a:solidFill>
                <a:latin typeface="Calibri"/>
                <a:ea typeface="Calibri"/>
                <a:cs typeface="Calibri"/>
                <a:sym typeface="Calibri"/>
              </a:rPr>
              <a:t>sólo 36 años</a:t>
            </a:r>
            <a:r>
              <a:rPr lang="es-MX" sz="3200" b="0" i="0" u="none" strike="noStrike" cap="none" baseline="0">
                <a:solidFill>
                  <a:srgbClr val="17365D"/>
                </a:solidFill>
                <a:latin typeface="Calibri"/>
                <a:ea typeface="Calibri"/>
                <a:cs typeface="Calibri"/>
                <a:sym typeface="Calibri"/>
              </a:rPr>
              <a:t>. </a:t>
            </a:r>
          </a:p>
          <a:p>
            <a:pPr marL="342900" marR="0" lvl="0" indent="-139700" algn="just" rtl="0">
              <a:lnSpc>
                <a:spcPct val="90000"/>
              </a:lnSpc>
              <a:spcBef>
                <a:spcPts val="640"/>
              </a:spcBef>
              <a:buClr>
                <a:schemeClr val="dk1"/>
              </a:buClr>
              <a:buFont typeface="Calibri"/>
              <a:buNone/>
            </a:pPr>
            <a:endParaRPr sz="3200" b="0" i="0" u="none" strike="noStrike" cap="none" baseline="0">
              <a:solidFill>
                <a:srgbClr val="17365D"/>
              </a:solidFill>
              <a:latin typeface="Calibri"/>
              <a:ea typeface="Calibri"/>
              <a:cs typeface="Calibri"/>
              <a:sym typeface="Calibri"/>
            </a:endParaRPr>
          </a:p>
          <a:p>
            <a:pPr marL="0" marR="0" lvl="0" indent="0" algn="just" rtl="0">
              <a:lnSpc>
                <a:spcPct val="90000"/>
              </a:lnSpc>
              <a:spcBef>
                <a:spcPts val="640"/>
              </a:spcBef>
              <a:buClr>
                <a:srgbClr val="17365D"/>
              </a:buClr>
              <a:buSzPct val="25000"/>
              <a:buFont typeface="Calibri"/>
              <a:buNone/>
            </a:pPr>
            <a:r>
              <a:rPr lang="es-MX" sz="3200" b="0" i="0" u="none" strike="noStrike" cap="none" baseline="0">
                <a:solidFill>
                  <a:srgbClr val="17365D"/>
                </a:solidFill>
                <a:latin typeface="Calibri"/>
                <a:ea typeface="Calibri"/>
                <a:cs typeface="Calibri"/>
                <a:sym typeface="Calibri"/>
              </a:rPr>
              <a:t>En cambio Botswana, Angola, Swazilandia, República Centro-africana, Lesotho, Malawi, Níger, Liberia y Somalía tienen promedios que no superan los </a:t>
            </a:r>
            <a:r>
              <a:rPr lang="es-MX" sz="3200" b="1" i="0" u="none" strike="noStrike" cap="none" baseline="0">
                <a:solidFill>
                  <a:srgbClr val="17365D"/>
                </a:solidFill>
                <a:latin typeface="Calibri"/>
                <a:ea typeface="Calibri"/>
                <a:cs typeface="Calibri"/>
                <a:sym typeface="Calibri"/>
              </a:rPr>
              <a:t>44 años de existencia.</a:t>
            </a:r>
          </a:p>
        </p:txBody>
      </p:sp>
      <p:pic>
        <p:nvPicPr>
          <p:cNvPr id="126" name="Shape 126"/>
          <p:cNvPicPr preferRelativeResize="0"/>
          <p:nvPr/>
        </p:nvPicPr>
        <p:blipFill rotWithShape="1">
          <a:blip r:embed="rId3">
            <a:alphaModFix/>
          </a:blip>
          <a:srcRect/>
          <a:stretch/>
        </p:blipFill>
        <p:spPr>
          <a:xfrm>
            <a:off x="6516216" y="6396569"/>
            <a:ext cx="1127955" cy="283621"/>
          </a:xfrm>
          <a:prstGeom prst="rect">
            <a:avLst/>
          </a:prstGeom>
          <a:noFill/>
          <a:ln>
            <a:noFill/>
          </a:ln>
        </p:spPr>
      </p:pic>
      <p:pic>
        <p:nvPicPr>
          <p:cNvPr id="127" name="Shape 127"/>
          <p:cNvPicPr preferRelativeResize="0"/>
          <p:nvPr/>
        </p:nvPicPr>
        <p:blipFill rotWithShape="1">
          <a:blip r:embed="rId4">
            <a:alphaModFix/>
          </a:blip>
          <a:srcRect/>
          <a:stretch/>
        </p:blipFill>
        <p:spPr>
          <a:xfrm>
            <a:off x="8100392" y="6260966"/>
            <a:ext cx="600235" cy="611782"/>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57200" y="274637"/>
            <a:ext cx="8229600" cy="1143000"/>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s-MX" sz="4400" b="1" i="0" u="none" strike="noStrike" cap="none" baseline="0">
                <a:solidFill>
                  <a:schemeClr val="lt1"/>
                </a:solidFill>
                <a:latin typeface="Calibri"/>
                <a:ea typeface="Calibri"/>
                <a:cs typeface="Calibri"/>
                <a:sym typeface="Calibri"/>
              </a:rPr>
              <a:t>Expectativa de Vida</a:t>
            </a:r>
          </a:p>
        </p:txBody>
      </p:sp>
      <p:sp>
        <p:nvSpPr>
          <p:cNvPr id="133" name="Shape 133"/>
          <p:cNvSpPr txBox="1">
            <a:spLocks noGrp="1"/>
          </p:cNvSpPr>
          <p:nvPr>
            <p:ph type="body" idx="1"/>
          </p:nvPr>
        </p:nvSpPr>
        <p:spPr>
          <a:xfrm>
            <a:off x="457200" y="1600200"/>
            <a:ext cx="8229600" cy="4525963"/>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just" rtl="0">
              <a:spcBef>
                <a:spcPts val="0"/>
              </a:spcBef>
              <a:buClr>
                <a:srgbClr val="17365D"/>
              </a:buClr>
              <a:buSzPct val="25000"/>
              <a:buFont typeface="Calibri"/>
              <a:buNone/>
            </a:pPr>
            <a:r>
              <a:rPr lang="es-MX" sz="2400" b="0" i="0" u="none" strike="noStrike" cap="none" baseline="0">
                <a:solidFill>
                  <a:srgbClr val="17365D"/>
                </a:solidFill>
                <a:latin typeface="Calibri"/>
                <a:ea typeface="Calibri"/>
                <a:cs typeface="Calibri"/>
                <a:sym typeface="Calibri"/>
              </a:rPr>
              <a:t>En Latinoamérica, la mayor expectativa la tiene Cuba, con 78 años. </a:t>
            </a:r>
          </a:p>
          <a:p>
            <a:pPr marL="342900" marR="0" lvl="0" indent="-190500" algn="just" rtl="0">
              <a:spcBef>
                <a:spcPts val="480"/>
              </a:spcBef>
              <a:buClr>
                <a:schemeClr val="dk1"/>
              </a:buClr>
              <a:buFont typeface="Calibri"/>
              <a:buNone/>
            </a:pPr>
            <a:endParaRPr sz="2400" b="0" i="0" u="none" strike="noStrike" cap="none" baseline="0">
              <a:solidFill>
                <a:srgbClr val="17365D"/>
              </a:solidFill>
              <a:latin typeface="Calibri"/>
              <a:ea typeface="Calibri"/>
              <a:cs typeface="Calibri"/>
              <a:sym typeface="Calibri"/>
            </a:endParaRPr>
          </a:p>
          <a:p>
            <a:pPr marL="0" marR="0" lvl="0" indent="0" algn="just" rtl="0">
              <a:spcBef>
                <a:spcPts val="480"/>
              </a:spcBef>
              <a:buClr>
                <a:srgbClr val="17365D"/>
              </a:buClr>
              <a:buSzPct val="25000"/>
              <a:buFont typeface="Calibri"/>
              <a:buNone/>
            </a:pPr>
            <a:r>
              <a:rPr lang="es-MX" sz="2400" b="0" i="0" u="none" strike="noStrike" cap="none" baseline="0">
                <a:solidFill>
                  <a:srgbClr val="17365D"/>
                </a:solidFill>
                <a:latin typeface="Calibri"/>
                <a:ea typeface="Calibri"/>
                <a:cs typeface="Calibri"/>
                <a:sym typeface="Calibri"/>
              </a:rPr>
              <a:t>Le sigue de cerca Chile y Costa Rica, con 77 años. Argentina, Uruguay y Venezuela cuentan con 75 años. </a:t>
            </a:r>
          </a:p>
          <a:p>
            <a:pPr marL="342900" marR="0" lvl="0" indent="-190500" algn="just" rtl="0">
              <a:spcBef>
                <a:spcPts val="480"/>
              </a:spcBef>
              <a:buClr>
                <a:schemeClr val="dk1"/>
              </a:buClr>
              <a:buFont typeface="Calibri"/>
              <a:buNone/>
            </a:pPr>
            <a:endParaRPr sz="2400" b="0" i="0" u="none" strike="noStrike" cap="none" baseline="0">
              <a:solidFill>
                <a:srgbClr val="17365D"/>
              </a:solidFill>
              <a:latin typeface="Calibri"/>
              <a:ea typeface="Calibri"/>
              <a:cs typeface="Calibri"/>
              <a:sym typeface="Calibri"/>
            </a:endParaRPr>
          </a:p>
          <a:p>
            <a:pPr marL="0" marR="0" lvl="0" indent="0" algn="just" rtl="0">
              <a:spcBef>
                <a:spcPts val="480"/>
              </a:spcBef>
              <a:buClr>
                <a:srgbClr val="17365D"/>
              </a:buClr>
              <a:buSzPct val="25000"/>
              <a:buFont typeface="Calibri"/>
              <a:buNone/>
            </a:pPr>
            <a:r>
              <a:rPr lang="es-MX" sz="2400" b="0" i="0" u="none" strike="noStrike" cap="none" baseline="0">
                <a:solidFill>
                  <a:srgbClr val="17365D"/>
                </a:solidFill>
                <a:latin typeface="Calibri"/>
                <a:ea typeface="Calibri"/>
                <a:cs typeface="Calibri"/>
                <a:sym typeface="Calibri"/>
              </a:rPr>
              <a:t>El menor promedio permanece a Bolivia, con 65 años. </a:t>
            </a:r>
          </a:p>
          <a:p>
            <a:pPr marL="342900" marR="0" lvl="0" indent="-190500" algn="just" rtl="0">
              <a:spcBef>
                <a:spcPts val="480"/>
              </a:spcBef>
              <a:buClr>
                <a:schemeClr val="dk1"/>
              </a:buClr>
              <a:buFont typeface="Calibri"/>
              <a:buNone/>
            </a:pPr>
            <a:endParaRPr sz="2400" b="0" i="0" u="none" strike="noStrike" cap="none" baseline="0">
              <a:solidFill>
                <a:srgbClr val="17365D"/>
              </a:solidFill>
              <a:latin typeface="Calibri"/>
              <a:ea typeface="Calibri"/>
              <a:cs typeface="Calibri"/>
              <a:sym typeface="Calibri"/>
            </a:endParaRPr>
          </a:p>
          <a:p>
            <a:pPr marL="0" marR="0" lvl="0" indent="0" algn="l" rtl="0">
              <a:spcBef>
                <a:spcPts val="480"/>
              </a:spcBef>
              <a:buClr>
                <a:srgbClr val="17365D"/>
              </a:buClr>
              <a:buSzPct val="25000"/>
              <a:buFont typeface="Calibri"/>
              <a:buNone/>
            </a:pPr>
            <a:r>
              <a:rPr lang="es-MX" sz="2400" b="0" i="0" u="none" strike="noStrike" cap="none" baseline="0">
                <a:solidFill>
                  <a:srgbClr val="17365D"/>
                </a:solidFill>
                <a:latin typeface="Calibri"/>
                <a:ea typeface="Calibri"/>
                <a:cs typeface="Calibri"/>
                <a:sym typeface="Calibri"/>
              </a:rPr>
              <a:t>Japón cuenta con la mayor expectativa del mundo, 82 años, España cuenta con 80 años y EE.UU. 77 años.</a:t>
            </a:r>
          </a:p>
        </p:txBody>
      </p:sp>
      <p:pic>
        <p:nvPicPr>
          <p:cNvPr id="134" name="Shape 134"/>
          <p:cNvPicPr preferRelativeResize="0"/>
          <p:nvPr/>
        </p:nvPicPr>
        <p:blipFill rotWithShape="1">
          <a:blip r:embed="rId3">
            <a:alphaModFix/>
          </a:blip>
          <a:srcRect/>
          <a:stretch/>
        </p:blipFill>
        <p:spPr>
          <a:xfrm>
            <a:off x="6516216" y="6396569"/>
            <a:ext cx="1127955" cy="283621"/>
          </a:xfrm>
          <a:prstGeom prst="rect">
            <a:avLst/>
          </a:prstGeom>
          <a:noFill/>
          <a:ln>
            <a:noFill/>
          </a:ln>
        </p:spPr>
      </p:pic>
      <p:pic>
        <p:nvPicPr>
          <p:cNvPr id="135" name="Shape 135"/>
          <p:cNvPicPr preferRelativeResize="0"/>
          <p:nvPr/>
        </p:nvPicPr>
        <p:blipFill rotWithShape="1">
          <a:blip r:embed="rId4">
            <a:alphaModFix/>
          </a:blip>
          <a:srcRect/>
          <a:stretch/>
        </p:blipFill>
        <p:spPr>
          <a:xfrm>
            <a:off x="8100392" y="6260966"/>
            <a:ext cx="600235" cy="611782"/>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57200" y="274637"/>
            <a:ext cx="8229600" cy="1143000"/>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s-MX" sz="3950" b="1" i="0" u="none" strike="noStrike" cap="none" baseline="0">
                <a:solidFill>
                  <a:schemeClr val="lt1"/>
                </a:solidFill>
                <a:latin typeface="Calibri"/>
                <a:ea typeface="Calibri"/>
                <a:cs typeface="Calibri"/>
                <a:sym typeface="Calibri"/>
              </a:rPr>
              <a:t>Felicidad</a:t>
            </a:r>
          </a:p>
        </p:txBody>
      </p:sp>
      <p:sp>
        <p:nvSpPr>
          <p:cNvPr id="141" name="Shape 141"/>
          <p:cNvSpPr txBox="1">
            <a:spLocks noGrp="1"/>
          </p:cNvSpPr>
          <p:nvPr>
            <p:ph type="body" idx="1"/>
          </p:nvPr>
        </p:nvSpPr>
        <p:spPr>
          <a:xfrm>
            <a:off x="457200" y="1600200"/>
            <a:ext cx="8229600" cy="4525963"/>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0" marR="0" lvl="0" indent="0" algn="just" rtl="0">
              <a:spcBef>
                <a:spcPts val="0"/>
              </a:spcBef>
              <a:buClr>
                <a:schemeClr val="dk1"/>
              </a:buClr>
              <a:buFont typeface="Calibri"/>
              <a:buNone/>
            </a:pPr>
            <a:endParaRPr sz="2000" b="0" i="0" u="none" strike="noStrike" cap="none" baseline="0">
              <a:solidFill>
                <a:srgbClr val="17365D"/>
              </a:solidFill>
              <a:latin typeface="Calibri"/>
              <a:ea typeface="Calibri"/>
              <a:cs typeface="Calibri"/>
              <a:sym typeface="Calibri"/>
            </a:endParaRPr>
          </a:p>
          <a:p>
            <a:pPr marL="0" marR="0" lvl="0" indent="0" algn="just" rtl="0">
              <a:spcBef>
                <a:spcPts val="400"/>
              </a:spcBef>
              <a:buClr>
                <a:srgbClr val="17365D"/>
              </a:buClr>
              <a:buSzPct val="25000"/>
              <a:buFont typeface="Calibri"/>
              <a:buNone/>
            </a:pPr>
            <a:r>
              <a:rPr lang="es-MX" sz="2000" b="1" i="0" u="none" strike="noStrike" cap="none" baseline="0">
                <a:solidFill>
                  <a:srgbClr val="17365D"/>
                </a:solidFill>
                <a:latin typeface="Calibri"/>
                <a:ea typeface="Calibri"/>
                <a:cs typeface="Calibri"/>
                <a:sym typeface="Calibri"/>
              </a:rPr>
              <a:t>Un estudio realizado en Bangladesh por un equipo de investigación británico ha puesto de relieve que la felicidad, al menos para los habitantes de este país, no tiene nada que ver ni con el logro de objetivos profesionales ni con el dinero, y ni tan siquiera con el hecho de tener cubiertas todas las necesidades básicas. </a:t>
            </a:r>
          </a:p>
          <a:p>
            <a:pPr marL="0" marR="0" lvl="0" indent="0" algn="just" rtl="0">
              <a:spcBef>
                <a:spcPts val="400"/>
              </a:spcBef>
              <a:buClr>
                <a:schemeClr val="dk1"/>
              </a:buClr>
              <a:buFont typeface="Calibri"/>
              <a:buNone/>
            </a:pPr>
            <a:endParaRPr sz="2000" b="1" i="0" u="none" strike="noStrike" cap="none" baseline="0">
              <a:solidFill>
                <a:srgbClr val="17365D"/>
              </a:solidFill>
              <a:latin typeface="Calibri"/>
              <a:ea typeface="Calibri"/>
              <a:cs typeface="Calibri"/>
              <a:sym typeface="Calibri"/>
            </a:endParaRPr>
          </a:p>
          <a:p>
            <a:pPr marL="0" marR="0" lvl="0" indent="0" algn="just" rtl="0">
              <a:spcBef>
                <a:spcPts val="400"/>
              </a:spcBef>
              <a:buClr>
                <a:srgbClr val="17365D"/>
              </a:buClr>
              <a:buSzPct val="25000"/>
              <a:buFont typeface="Calibri"/>
              <a:buNone/>
            </a:pPr>
            <a:r>
              <a:rPr lang="es-MX" sz="2000" b="1" i="0" u="none" strike="noStrike" cap="none" baseline="0">
                <a:solidFill>
                  <a:srgbClr val="17365D"/>
                </a:solidFill>
                <a:latin typeface="Calibri"/>
                <a:ea typeface="Calibri"/>
                <a:cs typeface="Calibri"/>
                <a:sym typeface="Calibri"/>
              </a:rPr>
              <a:t>22,5% son extremadamente pobres, ya que viven muy por debajo del umbral de la pobreza;</a:t>
            </a:r>
          </a:p>
          <a:p>
            <a:pPr marL="0" marR="0" lvl="0" indent="0" algn="just" rtl="0">
              <a:spcBef>
                <a:spcPts val="400"/>
              </a:spcBef>
              <a:buClr>
                <a:srgbClr val="17365D"/>
              </a:buClr>
              <a:buSzPct val="25000"/>
              <a:buFont typeface="Calibri"/>
              <a:buNone/>
            </a:pPr>
            <a:r>
              <a:rPr lang="es-MX" sz="2000" b="1" i="0" u="none" strike="noStrike" cap="none" baseline="0">
                <a:solidFill>
                  <a:srgbClr val="17365D"/>
                </a:solidFill>
                <a:latin typeface="Calibri"/>
                <a:ea typeface="Calibri"/>
                <a:cs typeface="Calibri"/>
                <a:sym typeface="Calibri"/>
              </a:rPr>
              <a:t> </a:t>
            </a:r>
          </a:p>
          <a:p>
            <a:pPr marL="0" marR="0" lvl="0" indent="0" algn="just" rtl="0">
              <a:spcBef>
                <a:spcPts val="400"/>
              </a:spcBef>
              <a:buClr>
                <a:srgbClr val="17365D"/>
              </a:buClr>
              <a:buSzPct val="25000"/>
              <a:buFont typeface="Calibri"/>
              <a:buNone/>
            </a:pPr>
            <a:r>
              <a:rPr lang="es-MX" sz="2000" b="1" i="0" u="none" strike="noStrike" cap="none" baseline="0">
                <a:solidFill>
                  <a:srgbClr val="17365D"/>
                </a:solidFill>
                <a:latin typeface="Calibri"/>
                <a:ea typeface="Calibri"/>
                <a:cs typeface="Calibri"/>
                <a:sym typeface="Calibri"/>
              </a:rPr>
              <a:t>un 52% son moderadamente pobres y un 26,5% son vulnerables a la pobreza.</a:t>
            </a:r>
          </a:p>
        </p:txBody>
      </p:sp>
      <p:pic>
        <p:nvPicPr>
          <p:cNvPr id="142" name="Shape 142"/>
          <p:cNvPicPr preferRelativeResize="0"/>
          <p:nvPr/>
        </p:nvPicPr>
        <p:blipFill rotWithShape="1">
          <a:blip r:embed="rId3">
            <a:alphaModFix/>
          </a:blip>
          <a:srcRect/>
          <a:stretch/>
        </p:blipFill>
        <p:spPr>
          <a:xfrm>
            <a:off x="6516216" y="6396569"/>
            <a:ext cx="1127955" cy="283621"/>
          </a:xfrm>
          <a:prstGeom prst="rect">
            <a:avLst/>
          </a:prstGeom>
          <a:noFill/>
          <a:ln>
            <a:noFill/>
          </a:ln>
        </p:spPr>
      </p:pic>
      <p:pic>
        <p:nvPicPr>
          <p:cNvPr id="143" name="Shape 143"/>
          <p:cNvPicPr preferRelativeResize="0"/>
          <p:nvPr/>
        </p:nvPicPr>
        <p:blipFill rotWithShape="1">
          <a:blip r:embed="rId4">
            <a:alphaModFix/>
          </a:blip>
          <a:srcRect/>
          <a:stretch/>
        </p:blipFill>
        <p:spPr>
          <a:xfrm>
            <a:off x="8100392" y="6260966"/>
            <a:ext cx="600235" cy="611782"/>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274637"/>
            <a:ext cx="8229600" cy="1143000"/>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s-MX" sz="4400" b="1" i="0" u="none" strike="noStrike" cap="none" baseline="0">
                <a:solidFill>
                  <a:schemeClr val="lt1"/>
                </a:solidFill>
                <a:latin typeface="Calibri"/>
                <a:ea typeface="Calibri"/>
                <a:cs typeface="Calibri"/>
                <a:sym typeface="Calibri"/>
              </a:rPr>
              <a:t>Felicidad </a:t>
            </a:r>
          </a:p>
        </p:txBody>
      </p:sp>
      <p:sp>
        <p:nvSpPr>
          <p:cNvPr id="149" name="Shape 149"/>
          <p:cNvSpPr txBox="1">
            <a:spLocks noGrp="1"/>
          </p:cNvSpPr>
          <p:nvPr>
            <p:ph type="body" idx="1"/>
          </p:nvPr>
        </p:nvSpPr>
        <p:spPr>
          <a:xfrm>
            <a:off x="457200" y="1600200"/>
            <a:ext cx="8229600" cy="4525963"/>
          </a:xfrm>
          <a:prstGeom prst="rect">
            <a:avLst/>
          </a:prstGeom>
          <a:solidFill>
            <a:schemeClr val="accent3"/>
          </a:solidFill>
          <a:ln w="25400" cap="flat">
            <a:solidFill>
              <a:srgbClr val="718941"/>
            </a:solidFill>
            <a:prstDash val="solid"/>
            <a:round/>
            <a:headEnd type="none" w="med" len="med"/>
            <a:tailEnd type="none" w="med" len="med"/>
          </a:ln>
        </p:spPr>
        <p:txBody>
          <a:bodyPr lIns="91425" tIns="45700" rIns="91425" bIns="45700" anchor="t" anchorCtr="0">
            <a:noAutofit/>
          </a:bodyPr>
          <a:lstStyle/>
          <a:p>
            <a:pPr marL="342900" marR="0" lvl="0" indent="-190500" algn="just" rtl="0">
              <a:lnSpc>
                <a:spcPct val="90000"/>
              </a:lnSpc>
              <a:spcBef>
                <a:spcPts val="0"/>
              </a:spcBef>
              <a:buClr>
                <a:schemeClr val="dk1"/>
              </a:buClr>
              <a:buFont typeface="Calibri"/>
              <a:buNone/>
            </a:pPr>
            <a:endParaRPr sz="2400" b="0" i="0" u="none" strike="noStrike" cap="none" baseline="0">
              <a:solidFill>
                <a:srgbClr val="17365D"/>
              </a:solidFill>
              <a:latin typeface="Calibri"/>
              <a:ea typeface="Calibri"/>
              <a:cs typeface="Calibri"/>
              <a:sym typeface="Calibri"/>
            </a:endParaRPr>
          </a:p>
          <a:p>
            <a:pPr marL="0" marR="0" lvl="0" indent="0" algn="just" rtl="0">
              <a:lnSpc>
                <a:spcPct val="90000"/>
              </a:lnSpc>
              <a:spcBef>
                <a:spcPts val="480"/>
              </a:spcBef>
              <a:buClr>
                <a:srgbClr val="17365D"/>
              </a:buClr>
              <a:buSzPct val="25000"/>
              <a:buFont typeface="Calibri"/>
              <a:buNone/>
            </a:pPr>
            <a:r>
              <a:rPr lang="es-MX" sz="2400" b="1" i="0" u="none" strike="noStrike" cap="none" baseline="0">
                <a:solidFill>
                  <a:srgbClr val="17365D"/>
                </a:solidFill>
                <a:latin typeface="Calibri"/>
                <a:ea typeface="Calibri"/>
                <a:cs typeface="Calibri"/>
                <a:sym typeface="Calibri"/>
              </a:rPr>
              <a:t>Las personas a las que se les hicieron los cuestionarios fueron escogidas por su género, edad (entre 18 y 45 años), </a:t>
            </a:r>
          </a:p>
          <a:p>
            <a:pPr marL="0" marR="0" lvl="0" indent="0" algn="just" rtl="0">
              <a:lnSpc>
                <a:spcPct val="90000"/>
              </a:lnSpc>
              <a:spcBef>
                <a:spcPts val="480"/>
              </a:spcBef>
              <a:buClr>
                <a:schemeClr val="dk1"/>
              </a:buClr>
              <a:buFont typeface="Calibri"/>
              <a:buNone/>
            </a:pPr>
            <a:endParaRPr sz="2400" b="1" i="0" u="none" strike="noStrike" cap="none" baseline="0">
              <a:solidFill>
                <a:srgbClr val="17365D"/>
              </a:solidFill>
              <a:latin typeface="Calibri"/>
              <a:ea typeface="Calibri"/>
              <a:cs typeface="Calibri"/>
              <a:sym typeface="Calibri"/>
            </a:endParaRPr>
          </a:p>
          <a:p>
            <a:pPr marL="0" marR="0" lvl="0" indent="0" algn="just" rtl="0">
              <a:lnSpc>
                <a:spcPct val="90000"/>
              </a:lnSpc>
              <a:spcBef>
                <a:spcPts val="480"/>
              </a:spcBef>
              <a:buClr>
                <a:srgbClr val="17365D"/>
              </a:buClr>
              <a:buSzPct val="25000"/>
              <a:buFont typeface="Calibri"/>
              <a:buNone/>
            </a:pPr>
            <a:r>
              <a:rPr lang="es-MX" sz="2400" b="1" i="0" u="none" strike="noStrike" cap="none" baseline="0">
                <a:solidFill>
                  <a:srgbClr val="17365D"/>
                </a:solidFill>
                <a:latin typeface="Calibri"/>
                <a:ea typeface="Calibri"/>
                <a:cs typeface="Calibri"/>
                <a:sym typeface="Calibri"/>
              </a:rPr>
              <a:t>sus creencias religiosas (el 85% de ellos eran musulmanes y el 15% restante hinduistas), y por su estatus socio-económico. </a:t>
            </a:r>
          </a:p>
          <a:p>
            <a:pPr marL="0" marR="0" lvl="0" indent="0" algn="just" rtl="0">
              <a:lnSpc>
                <a:spcPct val="90000"/>
              </a:lnSpc>
              <a:spcBef>
                <a:spcPts val="480"/>
              </a:spcBef>
              <a:buClr>
                <a:srgbClr val="17365D"/>
              </a:buClr>
              <a:buSzPct val="25000"/>
              <a:buFont typeface="Calibri"/>
              <a:buNone/>
            </a:pPr>
            <a:r>
              <a:rPr lang="es-MX" sz="2400" b="1" i="0" u="none" strike="noStrike" cap="none" baseline="0">
                <a:solidFill>
                  <a:srgbClr val="17365D"/>
                </a:solidFill>
                <a:latin typeface="Calibri"/>
                <a:ea typeface="Calibri"/>
                <a:cs typeface="Calibri"/>
                <a:sym typeface="Calibri"/>
              </a:rPr>
              <a:t>Los resultados hablan por sí mismos: el 79% de los encuestados afirmaron que eran felices, y un 38% que eran “muy felices”. </a:t>
            </a:r>
          </a:p>
          <a:p>
            <a:pPr marL="0" marR="0" lvl="0" indent="0" algn="just" rtl="0">
              <a:lnSpc>
                <a:spcPct val="90000"/>
              </a:lnSpc>
              <a:spcBef>
                <a:spcPts val="480"/>
              </a:spcBef>
              <a:buClr>
                <a:schemeClr val="dk1"/>
              </a:buClr>
              <a:buFont typeface="Calibri"/>
              <a:buNone/>
            </a:pPr>
            <a:endParaRPr sz="2400" b="1" i="0" u="none" strike="noStrike" cap="none" baseline="0">
              <a:solidFill>
                <a:srgbClr val="17365D"/>
              </a:solidFill>
              <a:latin typeface="Calibri"/>
              <a:ea typeface="Calibri"/>
              <a:cs typeface="Calibri"/>
              <a:sym typeface="Calibri"/>
            </a:endParaRPr>
          </a:p>
          <a:p>
            <a:pPr marL="0" marR="0" lvl="0" indent="0" algn="just" rtl="0">
              <a:lnSpc>
                <a:spcPct val="90000"/>
              </a:lnSpc>
              <a:spcBef>
                <a:spcPts val="480"/>
              </a:spcBef>
              <a:buClr>
                <a:srgbClr val="17365D"/>
              </a:buClr>
              <a:buSzPct val="25000"/>
              <a:buFont typeface="Calibri"/>
              <a:buNone/>
            </a:pPr>
            <a:r>
              <a:rPr lang="es-MX" sz="2400" b="1" i="0" u="none" strike="noStrike" cap="none" baseline="0">
                <a:solidFill>
                  <a:srgbClr val="17365D"/>
                </a:solidFill>
                <a:latin typeface="Calibri"/>
                <a:ea typeface="Calibri"/>
                <a:cs typeface="Calibri"/>
                <a:sym typeface="Calibri"/>
              </a:rPr>
              <a:t>En una zona en la que la pobreza impera, los investigadores señalaron que la red familiar y social es la responsable de que los individuos se sientan más o menos a gusto con sus vidas.</a:t>
            </a:r>
          </a:p>
        </p:txBody>
      </p:sp>
      <p:pic>
        <p:nvPicPr>
          <p:cNvPr id="150" name="Shape 150"/>
          <p:cNvPicPr preferRelativeResize="0"/>
          <p:nvPr/>
        </p:nvPicPr>
        <p:blipFill rotWithShape="1">
          <a:blip r:embed="rId3">
            <a:alphaModFix/>
          </a:blip>
          <a:srcRect/>
          <a:stretch/>
        </p:blipFill>
        <p:spPr>
          <a:xfrm>
            <a:off x="6516216" y="6396569"/>
            <a:ext cx="1127955" cy="283621"/>
          </a:xfrm>
          <a:prstGeom prst="rect">
            <a:avLst/>
          </a:prstGeom>
          <a:noFill/>
          <a:ln>
            <a:noFill/>
          </a:ln>
        </p:spPr>
      </p:pic>
      <p:pic>
        <p:nvPicPr>
          <p:cNvPr id="151" name="Shape 151"/>
          <p:cNvPicPr preferRelativeResize="0"/>
          <p:nvPr/>
        </p:nvPicPr>
        <p:blipFill rotWithShape="1">
          <a:blip r:embed="rId4">
            <a:alphaModFix/>
          </a:blip>
          <a:srcRect/>
          <a:stretch/>
        </p:blipFill>
        <p:spPr>
          <a:xfrm>
            <a:off x="8100392" y="6260966"/>
            <a:ext cx="600235" cy="611782"/>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B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B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2240</Words>
  <Application>Microsoft Office PowerPoint</Application>
  <PresentationFormat>Presentación en pantalla (4:3)</PresentationFormat>
  <Paragraphs>238</Paragraphs>
  <Slides>48</Slides>
  <Notes>48</Notes>
  <HiddenSlides>0</HiddenSlides>
  <MMClips>0</MMClips>
  <ScaleCrop>false</ScaleCrop>
  <HeadingPairs>
    <vt:vector size="4" baseType="variant">
      <vt:variant>
        <vt:lpstr>Tema</vt:lpstr>
      </vt:variant>
      <vt:variant>
        <vt:i4>1</vt:i4>
      </vt:variant>
      <vt:variant>
        <vt:lpstr>Títulos de diapositiva</vt:lpstr>
      </vt:variant>
      <vt:variant>
        <vt:i4>48</vt:i4>
      </vt:variant>
    </vt:vector>
  </HeadingPairs>
  <TitlesOfParts>
    <vt:vector size="49" baseType="lpstr">
      <vt:lpstr>Tema de Office</vt:lpstr>
      <vt:lpstr>Presentación de PowerPoint</vt:lpstr>
      <vt:lpstr>Presentación de PowerPoint</vt:lpstr>
      <vt:lpstr>Dimensiones básicas del desarrollo humano</vt:lpstr>
      <vt:lpstr>PNUD</vt:lpstr>
      <vt:lpstr>Renta per Cápita</vt:lpstr>
      <vt:lpstr>Expectativa de Vida</vt:lpstr>
      <vt:lpstr>Expectativa de Vida</vt:lpstr>
      <vt:lpstr>Felicidad</vt:lpstr>
      <vt:lpstr>Felicidad </vt:lpstr>
      <vt:lpstr>Presentación de PowerPoint</vt:lpstr>
      <vt:lpstr>Presentación de PowerPoint</vt:lpstr>
      <vt:lpstr>Cambio o Desaparición de las IES Estacionadas   </vt:lpstr>
      <vt:lpstr>Presentación de PowerPoint</vt:lpstr>
      <vt:lpstr> Quejas Comunes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El  sentido que tiene la Evaluación y la calidad con Intervención Internacional</vt:lpstr>
      <vt:lpstr>La evaluación permanente, no estacionaria !</vt:lpstr>
      <vt:lpstr>Categorías de la Calidad y  la Pertinencia en la Sustentabilidad Social</vt:lpstr>
      <vt:lpstr> GRAFINDICÁMETRO</vt:lpstr>
      <vt:lpstr>Modelo Cíclico y Circular</vt:lpstr>
      <vt:lpstr>Presentación de PowerPoint</vt:lpstr>
      <vt:lpstr>Mapa global de las patentes</vt:lpstr>
      <vt:lpstr>Presentación de PowerPoint</vt:lpstr>
      <vt:lpstr>Presentación de PowerPoint</vt:lpstr>
      <vt:lpstr>La evaluación de pares como participación Global en la Mejora Permanente</vt:lpstr>
      <vt:lpstr>El Sentido de la Evaluación Permanente Sustentable</vt:lpstr>
      <vt:lpstr>Presentación de PowerPoint</vt:lpstr>
      <vt:lpstr>Presentación de PowerPoint</vt:lpstr>
      <vt:lpstr>República del Ecuador</vt:lpstr>
      <vt:lpstr>Colombia</vt:lpstr>
      <vt:lpstr>México</vt:lpstr>
      <vt:lpstr>Grana International Certification Degree in Communication Sciences, UANL, Mexico</vt:lpstr>
      <vt:lpstr>Trabajo Social y Desarrollo Humano UANL </vt:lpstr>
      <vt:lpstr>REPÚBLICA EL SALVADORUniversidad Francisco Barrios</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Gaby</dc:creator>
  <cp:lastModifiedBy>usuario-01</cp:lastModifiedBy>
  <cp:revision>1</cp:revision>
  <dcterms:modified xsi:type="dcterms:W3CDTF">2014-08-04T21:42:53Z</dcterms:modified>
</cp:coreProperties>
</file>